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5"/>
  </p:notesMasterIdLst>
  <p:sldIdLst>
    <p:sldId id="266" r:id="rId2"/>
    <p:sldId id="275" r:id="rId3"/>
    <p:sldId id="283" r:id="rId4"/>
    <p:sldId id="279" r:id="rId5"/>
    <p:sldId id="257" r:id="rId6"/>
    <p:sldId id="281" r:id="rId7"/>
    <p:sldId id="259" r:id="rId8"/>
    <p:sldId id="261" r:id="rId9"/>
    <p:sldId id="282" r:id="rId10"/>
    <p:sldId id="265" r:id="rId11"/>
    <p:sldId id="284" r:id="rId12"/>
    <p:sldId id="264" r:id="rId13"/>
    <p:sldId id="270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714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83CAEC-1F3F-4C54-8FE1-A17532A2CA3B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8E526C-1A33-4840-A014-C745F2633B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488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F7230-E6BA-4811-A29B-5607CAAD2E28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6F6F2-338F-4008-B9E0-F51437EC1288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F7230-E6BA-4811-A29B-5607CAAD2E28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6F6F2-338F-4008-B9E0-F51437EC128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F7230-E6BA-4811-A29B-5607CAAD2E28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6F6F2-338F-4008-B9E0-F51437EC1288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F7230-E6BA-4811-A29B-5607CAAD2E28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6F6F2-338F-4008-B9E0-F51437EC128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F7230-E6BA-4811-A29B-5607CAAD2E28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6F6F2-338F-4008-B9E0-F51437EC128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F7230-E6BA-4811-A29B-5607CAAD2E28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6F6F2-338F-4008-B9E0-F51437EC128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F7230-E6BA-4811-A29B-5607CAAD2E28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6F6F2-338F-4008-B9E0-F51437EC128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F7230-E6BA-4811-A29B-5607CAAD2E28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6F6F2-338F-4008-B9E0-F51437EC128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F7230-E6BA-4811-A29B-5607CAAD2E28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376F6F2-338F-4008-B9E0-F51437EC1288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F7230-E6BA-4811-A29B-5607CAAD2E28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6F6F2-338F-4008-B9E0-F51437EC128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F7230-E6BA-4811-A29B-5607CAAD2E28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6F6F2-338F-4008-B9E0-F51437EC128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88F7230-E6BA-4811-A29B-5607CAAD2E28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376F6F2-338F-4008-B9E0-F51437EC1288}" type="slidenum">
              <a:rPr lang="en-GB" smtClean="0"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cid:FBA51BF5-08CA-4D17-AEAA-FC9D577C44CB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play.edshed.com/" TargetMode="External"/><Relationship Id="rId2" Type="http://schemas.openxmlformats.org/officeDocument/2006/relationships/hyperlink" Target="https://ttrockstars.com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t-michaelangels.calderdale.sch.uk/special/kidszone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481772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>
                <a:latin typeface="Century Gothic" panose="020B0502020202020204" pitchFamily="34" charset="0"/>
              </a:rPr>
              <a:t>St Michaels and All Angels Curriculum Evening 2025/26</a:t>
            </a:r>
            <a:br>
              <a:rPr lang="en-GB" sz="3200" b="1" dirty="0">
                <a:latin typeface="Century Gothic" panose="020B0502020202020204" pitchFamily="34" charset="0"/>
              </a:rPr>
            </a:br>
            <a:br>
              <a:rPr lang="en-GB" sz="3200" b="1" dirty="0">
                <a:latin typeface="Century Gothic" panose="020B0502020202020204" pitchFamily="34" charset="0"/>
              </a:rPr>
            </a:br>
            <a:br>
              <a:rPr lang="en-GB" sz="3200" b="1" dirty="0">
                <a:latin typeface="Century Gothic" panose="020B0502020202020204" pitchFamily="34" charset="0"/>
              </a:rPr>
            </a:br>
            <a:endParaRPr lang="en-GB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924944"/>
            <a:ext cx="8229600" cy="33996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2400" dirty="0">
              <a:latin typeface="Century Gothic" panose="020B0502020202020204" pitchFamily="34" charset="0"/>
            </a:endParaRPr>
          </a:p>
          <a:p>
            <a:pPr algn="ctr"/>
            <a:endParaRPr lang="en-GB" sz="3200" dirty="0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sz="3200" dirty="0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Welcome to Year 3 </a:t>
            </a:r>
          </a:p>
          <a:p>
            <a:pPr marL="0" indent="0" algn="ctr">
              <a:buNone/>
            </a:pPr>
            <a:endParaRPr lang="en-GB" sz="3200" dirty="0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Mrs Tordoff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4097" name="232bcb39-68ec-4b4a-924a-89c405bc9aad" descr="cid:FBA51BF5-08CA-4D17-AEAA-FC9D577C44CB"/>
          <p:cNvPicPr>
            <a:picLocks noChangeAspect="1" noChangeArrowheads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678979"/>
            <a:ext cx="1052513" cy="108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76470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rgbClr val="365F91"/>
                </a:solidFill>
                <a:effectLst/>
                <a:latin typeface="Century Gothic" pitchFamily="34" charset="0"/>
                <a:ea typeface="Times New Roman" pitchFamily="18" charset="0"/>
                <a:cs typeface="Arial" pitchFamily="34" charset="0"/>
              </a:rPr>
              <a:t>ST MICHAEL &amp; ALL ANGELS C. E. (FOUNDATION) PRIMARY 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rgbClr val="365F91"/>
                </a:solidFill>
                <a:effectLst/>
                <a:latin typeface="Century Gothic" pitchFamily="34" charset="0"/>
                <a:ea typeface="Times New Roman" pitchFamily="18" charset="0"/>
                <a:cs typeface="Arial" pitchFamily="34" charset="0"/>
              </a:rPr>
              <a:t>AND PRE-SCHOOL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88294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/>
        </p:nvSpPr>
        <p:spPr>
          <a:xfrm>
            <a:off x="2275360" y="1207681"/>
            <a:ext cx="4239928" cy="115586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0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School Values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952947"/>
            <a:ext cx="1604066" cy="1375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9850" y="2385034"/>
            <a:ext cx="1477203" cy="141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802" y="1038429"/>
            <a:ext cx="1078657" cy="1808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8941" y="3132421"/>
            <a:ext cx="1611863" cy="1338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8941" y="1180042"/>
            <a:ext cx="1243991" cy="1525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9" y="2925231"/>
            <a:ext cx="1088965" cy="1500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37802" y="4437112"/>
            <a:ext cx="851066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b="1" u="sng" dirty="0">
                <a:latin typeface="Century Gothic" panose="020B0502020202020204" pitchFamily="34" charset="0"/>
              </a:rPr>
              <a:t>Behaviour Principles Written Statement</a:t>
            </a:r>
            <a:endParaRPr lang="en-GB" sz="1200" u="sng" dirty="0">
              <a:latin typeface="Century Gothic" panose="020B0502020202020204" pitchFamily="34" charset="0"/>
            </a:endParaRPr>
          </a:p>
          <a:p>
            <a:pPr lvl="0" algn="just"/>
            <a:r>
              <a:rPr lang="en-GB" dirty="0">
                <a:latin typeface="Century Gothic" panose="020B0502020202020204" pitchFamily="34" charset="0"/>
              </a:rPr>
              <a:t>Our emphasis is on people within the school community taking responsibility for their actions, encouraging good choice-making through establishing high expectations, a focus on learning, as well as acknowledging and understanding  actions have consequences whilst recognising and celebrating positive choices.  Our policies are </a:t>
            </a:r>
            <a:r>
              <a:rPr lang="en-US" dirty="0">
                <a:latin typeface="Century Gothic" panose="020B0502020202020204" pitchFamily="34" charset="0"/>
              </a:rPr>
              <a:t>deeply rooted in a Restorative Approach. </a:t>
            </a:r>
            <a:endParaRPr lang="en-GB" dirty="0">
              <a:latin typeface="Century Gothic" panose="020B0502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41789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7FC25E-9987-31A3-9023-0FE3C46B33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latin typeface="Century Gothic" panose="020B0502020202020204" pitchFamily="34" charset="0"/>
              </a:rPr>
              <a:t>What do we learn in Year 3?</a:t>
            </a:r>
            <a:endParaRPr lang="en-GB" sz="4400" dirty="0">
              <a:latin typeface="Century Gothic" panose="020B0502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076765-074C-D5B2-FD8A-787DB86633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latin typeface="Century Gothic" panose="020B0502020202020204" pitchFamily="34" charset="0"/>
              </a:rPr>
              <a:t>In Year 3 there is a brilliant and engaging curriculum covering a range a topics. Here are just a few things we will be learning about.</a:t>
            </a:r>
          </a:p>
          <a:p>
            <a:endParaRPr lang="en-US" sz="1400" dirty="0">
              <a:latin typeface="Century Gothic" panose="020B0502020202020204" pitchFamily="34" charset="0"/>
            </a:endParaRPr>
          </a:p>
          <a:p>
            <a:r>
              <a:rPr lang="en-US" dirty="0">
                <a:latin typeface="Century Gothic" panose="020B0502020202020204" pitchFamily="34" charset="0"/>
              </a:rPr>
              <a:t>Autumn 1: The Skeleton</a:t>
            </a:r>
          </a:p>
          <a:p>
            <a:r>
              <a:rPr lang="en-US" dirty="0">
                <a:latin typeface="Century Gothic" panose="020B0502020202020204" pitchFamily="34" charset="0"/>
              </a:rPr>
              <a:t>Autumn 2: Stone age</a:t>
            </a:r>
          </a:p>
          <a:p>
            <a:r>
              <a:rPr lang="en-US" dirty="0">
                <a:latin typeface="Century Gothic" panose="020B0502020202020204" pitchFamily="34" charset="0"/>
              </a:rPr>
              <a:t>Spring 1: Ancient Greece </a:t>
            </a:r>
          </a:p>
          <a:p>
            <a:r>
              <a:rPr lang="en-US" dirty="0">
                <a:latin typeface="Century Gothic" panose="020B0502020202020204" pitchFamily="34" charset="0"/>
              </a:rPr>
              <a:t>Spring 2: Plants</a:t>
            </a:r>
          </a:p>
          <a:p>
            <a:r>
              <a:rPr lang="en-US" dirty="0">
                <a:latin typeface="Century Gothic" panose="020B0502020202020204" pitchFamily="34" charset="0"/>
              </a:rPr>
              <a:t>Summer 1: Natural disasters</a:t>
            </a:r>
          </a:p>
          <a:p>
            <a:r>
              <a:rPr lang="en-US" dirty="0">
                <a:latin typeface="Century Gothic" panose="020B0502020202020204" pitchFamily="34" charset="0"/>
              </a:rPr>
              <a:t>Summer 2: Light </a:t>
            </a:r>
            <a:endParaRPr lang="en-GB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9656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36912"/>
            <a:ext cx="8229600" cy="1728192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Century Gothic" panose="020B0502020202020204" pitchFamily="34" charset="0"/>
              </a:rPr>
              <a:t>What are the expectation in year 3 and what do we learn?</a:t>
            </a:r>
            <a:br>
              <a:rPr lang="en-GB" sz="4400" dirty="0"/>
            </a:b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23037015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FC5B9-DBDC-439D-9FFC-D3534770D08D}" type="slidenum">
              <a:rPr lang="en-GB" smtClean="0"/>
              <a:t>5</a:t>
            </a:fld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403648" y="705892"/>
            <a:ext cx="6235700" cy="850900"/>
          </a:xfrm>
        </p:spPr>
        <p:txBody>
          <a:bodyPr>
            <a:noAutofit/>
          </a:bodyPr>
          <a:lstStyle/>
          <a:p>
            <a:pPr algn="ctr"/>
            <a:r>
              <a:rPr lang="en-GB" sz="2500" b="1" dirty="0">
                <a:latin typeface="Century Gothic" panose="020B0502020202020204" pitchFamily="34" charset="0"/>
              </a:rPr>
              <a:t>Reading: </a:t>
            </a:r>
            <a:br>
              <a:rPr lang="en-GB" sz="2500" b="1" dirty="0">
                <a:latin typeface="Century Gothic" panose="020B0502020202020204" pitchFamily="34" charset="0"/>
              </a:rPr>
            </a:br>
            <a:r>
              <a:rPr lang="en-GB" sz="2500" b="1" dirty="0">
                <a:latin typeface="Century Gothic" panose="020B0502020202020204" pitchFamily="34" charset="0"/>
              </a:rPr>
              <a:t>Year 3 Expectations</a:t>
            </a:r>
            <a:endParaRPr lang="en-GB" sz="25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AA1EA3-0B09-4D45-913D-CAE9B22189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210" y="1747667"/>
            <a:ext cx="8059461" cy="4973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4027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FC5B9-DBDC-439D-9FFC-D3534770D08D}" type="slidenum">
              <a:rPr lang="en-GB" smtClean="0"/>
              <a:t>6</a:t>
            </a:fld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403648" y="705892"/>
            <a:ext cx="6235700" cy="850900"/>
          </a:xfrm>
        </p:spPr>
        <p:txBody>
          <a:bodyPr>
            <a:noAutofit/>
          </a:bodyPr>
          <a:lstStyle/>
          <a:p>
            <a:pPr algn="ctr"/>
            <a:r>
              <a:rPr lang="en-GB" sz="2500" b="1" dirty="0">
                <a:latin typeface="Century Gothic" panose="020B0502020202020204" pitchFamily="34" charset="0"/>
              </a:rPr>
              <a:t>Reading: </a:t>
            </a:r>
            <a:br>
              <a:rPr lang="en-GB" sz="2500" b="1" dirty="0">
                <a:latin typeface="Century Gothic" panose="020B0502020202020204" pitchFamily="34" charset="0"/>
              </a:rPr>
            </a:br>
            <a:r>
              <a:rPr lang="en-GB" sz="2500" b="1" dirty="0">
                <a:latin typeface="Century Gothic" panose="020B0502020202020204" pitchFamily="34" charset="0"/>
              </a:rPr>
              <a:t>Year 3 Expectations</a:t>
            </a:r>
            <a:endParaRPr lang="en-GB" sz="2500" dirty="0"/>
          </a:p>
        </p:txBody>
      </p:sp>
      <p:graphicFrame>
        <p:nvGraphicFramePr>
          <p:cNvPr id="5" name="Content Placeholder 13">
            <a:extLst>
              <a:ext uri="{FF2B5EF4-FFF2-40B4-BE49-F238E27FC236}">
                <a16:creationId xmlns:a16="http://schemas.microsoft.com/office/drawing/2014/main" id="{DE2026C2-1373-48BE-80C3-38C6F0D175F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76119304"/>
              </p:ext>
            </p:extLst>
          </p:nvPr>
        </p:nvGraphicFramePr>
        <p:xfrm>
          <a:off x="251520" y="2852936"/>
          <a:ext cx="8280920" cy="2463700"/>
        </p:xfrm>
        <a:graphic>
          <a:graphicData uri="http://schemas.openxmlformats.org/drawingml/2006/table">
            <a:tbl>
              <a:tblPr firstRow="1" bandRow="1"/>
              <a:tblGrid>
                <a:gridCol w="82809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3925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WORD</a:t>
                      </a:r>
                      <a:r>
                        <a:rPr lang="en-GB" sz="1400" b="1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READING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2179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GB" sz="14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Apply phonic knowledge and skills  to</a:t>
                      </a:r>
                      <a:r>
                        <a:rPr lang="en-GB" sz="1400" b="1" kern="1200" baseline="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read unfamiliar</a:t>
                      </a:r>
                      <a:r>
                        <a:rPr lang="en-GB" sz="14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words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9311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Apply knowledge of root words, prefixes and suffixes to read aloud and to understand the meaning of </a:t>
                      </a:r>
                      <a:r>
                        <a:rPr lang="en-GB" sz="1100" kern="1200" baseline="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unfamiliar words.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	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8801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Read further exception words, noting the unusual correspondences between spelling and sound, and where these occur in the word.</a:t>
                      </a:r>
                    </a:p>
                    <a:p>
                      <a:pPr lvl="0"/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3925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lvl="0"/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Attempt pronunciation of unfamiliar words drawing on prior knowledge of similar looking words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61141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FC5B9-DBDC-439D-9FFC-D3534770D08D}" type="slidenum">
              <a:rPr lang="en-GB" smtClean="0"/>
              <a:t>7</a:t>
            </a:fld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403648" y="692696"/>
            <a:ext cx="6372225" cy="850900"/>
          </a:xfrm>
        </p:spPr>
        <p:txBody>
          <a:bodyPr>
            <a:noAutofit/>
          </a:bodyPr>
          <a:lstStyle/>
          <a:p>
            <a:pPr algn="ctr"/>
            <a:r>
              <a:rPr lang="en-GB" sz="2500" b="1" dirty="0">
                <a:latin typeface="Century Gothic" panose="020B0502020202020204" pitchFamily="34" charset="0"/>
              </a:rPr>
              <a:t>Writing: </a:t>
            </a:r>
            <a:br>
              <a:rPr lang="en-GB" sz="2500" b="1" dirty="0">
                <a:latin typeface="Century Gothic" panose="020B0502020202020204" pitchFamily="34" charset="0"/>
              </a:rPr>
            </a:br>
            <a:r>
              <a:rPr lang="en-GB" sz="2500" b="1" dirty="0">
                <a:latin typeface="Century Gothic" panose="020B0502020202020204" pitchFamily="34" charset="0"/>
              </a:rPr>
              <a:t>Meeting Year 3 Expectations</a:t>
            </a:r>
            <a:endParaRPr lang="en-GB" sz="2500" dirty="0"/>
          </a:p>
        </p:txBody>
      </p:sp>
      <p:graphicFrame>
        <p:nvGraphicFramePr>
          <p:cNvPr id="7" name="Content Placeholder 7">
            <a:extLst>
              <a:ext uri="{FF2B5EF4-FFF2-40B4-BE49-F238E27FC236}">
                <a16:creationId xmlns:a16="http://schemas.microsoft.com/office/drawing/2014/main" id="{C9A9618E-51BD-4246-9E66-0A821CB2F10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52580529"/>
              </p:ext>
            </p:extLst>
          </p:nvPr>
        </p:nvGraphicFramePr>
        <p:xfrm>
          <a:off x="54788" y="1619234"/>
          <a:ext cx="3869140" cy="4749800"/>
        </p:xfrm>
        <a:graphic>
          <a:graphicData uri="http://schemas.openxmlformats.org/drawingml/2006/table">
            <a:tbl>
              <a:tblPr firstRow="1" bandRow="1"/>
              <a:tblGrid>
                <a:gridCol w="38691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lvl="0" indent="0" algn="l">
                        <a:buSzPct val="100000"/>
                        <a:buFont typeface="Arial" pitchFamily="34"/>
                        <a:buNone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Year 3 Expectations: Transcription</a:t>
                      </a: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 typeface="Arial" pitchFamily="34"/>
                        <a:buChar char="•"/>
                        <a:tabLst/>
                        <a:defRPr/>
                      </a:pPr>
                      <a:r>
                        <a:rPr lang="en-GB" sz="1100" b="1" kern="1200" baseline="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Spell words with additional </a:t>
                      </a: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prefixes and suffixes and understand how to add them to</a:t>
                      </a:r>
                      <a:r>
                        <a:rPr lang="en-GB" sz="1100" b="1" kern="1200" baseline="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root words, for example – form nouns using super, anti, auto</a:t>
                      </a:r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 typeface="Arial" pitchFamily="34"/>
                        <a:buChar char="•"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Recognise</a:t>
                      </a:r>
                      <a:r>
                        <a:rPr lang="en-GB" sz="1100" b="1" kern="1200" baseline="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and spell additional</a:t>
                      </a: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homophones,</a:t>
                      </a:r>
                      <a:r>
                        <a:rPr lang="en-GB" sz="1100" b="1" kern="1200" baseline="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f</a:t>
                      </a: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or example – he’ll, heel, heal</a:t>
                      </a: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lvl="0" indent="-171450">
                        <a:buSzPct val="100000"/>
                        <a:buFont typeface="Arial" pitchFamily="34"/>
                        <a:buChar char="•"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Use the first two or three letters of a word to check its spelling in a dictionary</a:t>
                      </a:r>
                      <a:endParaRPr lang="en-GB" sz="1100" b="1" dirty="0">
                        <a:latin typeface="Century Gothic" pitchFamily="34"/>
                      </a:endParaRP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Spell correctly word</a:t>
                      </a:r>
                      <a:r>
                        <a:rPr lang="en-GB" sz="1100" b="1" kern="1200" baseline="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families based on common words, for example – solve, solution, solver</a:t>
                      </a:r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Spell identified commonly misspelt words from Year 3</a:t>
                      </a:r>
                      <a:r>
                        <a:rPr lang="en-GB" sz="1100" b="1" kern="1200" baseline="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and 4 </a:t>
                      </a: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word list</a:t>
                      </a: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 typeface="Arial" pitchFamily="34"/>
                        <a:buChar char="•"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Make</a:t>
                      </a:r>
                      <a:r>
                        <a:rPr lang="en-GB" sz="1100" b="1" kern="1200" baseline="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analogies from a word already known  to apply to an unfamiliar word</a:t>
                      </a:r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1" kern="1200" baseline="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Identify the root in longer words</a:t>
                      </a: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Use the diagonal and horizontal strokes that are needed to join letters</a:t>
                      </a: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Understand which letters, when adjacent to one another, are best left unjoined</a:t>
                      </a: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Increase the legibility, consistency and quality of handwriting</a:t>
                      </a: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69B2DE76-1666-4C99-8B44-6E7C7D3C79D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28034713"/>
              </p:ext>
            </p:extLst>
          </p:nvPr>
        </p:nvGraphicFramePr>
        <p:xfrm>
          <a:off x="3995936" y="1619233"/>
          <a:ext cx="5076055" cy="4737420"/>
        </p:xfrm>
        <a:graphic>
          <a:graphicData uri="http://schemas.openxmlformats.org/drawingml/2006/table">
            <a:tbl>
              <a:tblPr firstRow="1" bandRow="1"/>
              <a:tblGrid>
                <a:gridCol w="50760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8364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lvl="0" indent="0" algn="l">
                        <a:buSzPct val="100000"/>
                        <a:buFont typeface="Arial" pitchFamily="34"/>
                        <a:buNone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Year 3 Expectations: Composition</a:t>
                      </a: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0391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Look</a:t>
                      </a:r>
                      <a:r>
                        <a:rPr lang="en-GB" sz="1100" b="1" kern="1200" baseline="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at and discuss models of writing of the text type, purpose and audience </a:t>
                      </a: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  be written, noting:</a:t>
                      </a:r>
                      <a:r>
                        <a:rPr lang="en-GB" sz="1100" b="1" kern="1200" baseline="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s</a:t>
                      </a: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tructure;</a:t>
                      </a:r>
                      <a:r>
                        <a:rPr lang="en-GB" sz="1100" b="1" kern="1200" baseline="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g</a:t>
                      </a: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rammatical features</a:t>
                      </a:r>
                      <a:r>
                        <a:rPr lang="en-GB" sz="1100" b="1" kern="1200" baseline="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and u</a:t>
                      </a: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se of vocabulary</a:t>
                      </a: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3871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lvl="0" indent="-171450">
                        <a:buSzPct val="100000"/>
                        <a:buFont typeface="Arial" pitchFamily="34"/>
                        <a:buChar char="•"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Compose sentences using a</a:t>
                      </a:r>
                      <a:r>
                        <a:rPr lang="en-GB" sz="1100" b="1" kern="1200" baseline="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wider range of structures linked to the grammar objectives</a:t>
                      </a:r>
                      <a:endParaRPr lang="en-GB" sz="1100" b="1" dirty="0">
                        <a:latin typeface="Century Gothic" pitchFamily="34"/>
                      </a:endParaRP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364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lvl="0" indent="-171450">
                        <a:buSzPct val="100000"/>
                        <a:buFont typeface="Arial" pitchFamily="34"/>
                        <a:buChar char="•"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Write</a:t>
                      </a:r>
                      <a:r>
                        <a:rPr lang="en-GB" sz="1100" b="1" kern="1200" baseline="0" dirty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a narrative with  a clear structure, setting, characters and plot</a:t>
                      </a:r>
                      <a:endParaRPr lang="en-GB" sz="1100" b="1" dirty="0">
                        <a:latin typeface="Century Gothic" pitchFamily="34"/>
                      </a:endParaRP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3871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lvl="0" indent="-171450">
                        <a:buSzPct val="100000"/>
                        <a:buFont typeface="Arial" pitchFamily="34"/>
                        <a:buChar char="•"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Write</a:t>
                      </a:r>
                      <a:r>
                        <a:rPr lang="en-GB" sz="1100" b="1" kern="1200" baseline="0" dirty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a non-narrative </a:t>
                      </a: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using simple organisational devices such as headings and sub-headings</a:t>
                      </a:r>
                      <a:endParaRPr lang="en-GB" sz="1100" b="1" dirty="0">
                        <a:latin typeface="Century Gothic" pitchFamily="34"/>
                      </a:endParaRP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3871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1" kern="1200" baseline="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Suggest improvement to writing through assessing writing with peers and self assess</a:t>
                      </a:r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90391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lvl="0" indent="-171450">
                        <a:buSzPct val="100000"/>
                        <a:buFont typeface="Arial" pitchFamily="34"/>
                        <a:buChar char="•"/>
                      </a:pPr>
                      <a:r>
                        <a:rPr lang="en-GB" sz="1100" b="1" kern="1200" baseline="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Make improvements by </a:t>
                      </a: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proposing changes to grammar and vocabulary to improve consistency, e.g. the accurate use of pronouns in sentences</a:t>
                      </a:r>
                      <a:endParaRPr lang="en-GB" sz="1100" b="1" dirty="0">
                        <a:latin typeface="Century Gothic" pitchFamily="34"/>
                      </a:endParaRP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3871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 typeface="Arial" pitchFamily="34"/>
                        <a:buChar char="•"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Use</a:t>
                      </a:r>
                      <a:r>
                        <a:rPr lang="en-GB" sz="1100" b="1" kern="1200" baseline="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a </a:t>
                      </a: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range of sentences with more than one clause by using a wider range of conjunctions, e.g. </a:t>
                      </a:r>
                      <a:r>
                        <a:rPr lang="en-GB" sz="1100" b="1" i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when</a:t>
                      </a: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1100" b="1" i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if</a:t>
                      </a: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1100" b="1" i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because</a:t>
                      </a: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1100" b="1" i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although</a:t>
                      </a:r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364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Use the perfect form of verbs to mark relationships of time and cause</a:t>
                      </a: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364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lvl="0" indent="-171450">
                        <a:buSzPct val="100000"/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Use</a:t>
                      </a:r>
                      <a:r>
                        <a:rPr lang="en-GB" sz="1100" b="1" kern="1200" baseline="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conjunctions, adverbs and prepositions to express time and cause</a:t>
                      </a:r>
                      <a:endParaRPr lang="en-GB" sz="1100" b="1" dirty="0">
                        <a:latin typeface="Century Gothic" pitchFamily="34"/>
                      </a:endParaRP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8364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lvl="0" indent="-171450">
                        <a:buSzPct val="100000"/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Proof-read to check for errors in spelling</a:t>
                      </a:r>
                      <a:r>
                        <a:rPr lang="en-GB" sz="1100" b="1" kern="1200" baseline="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and punctuation errors</a:t>
                      </a:r>
                      <a:endParaRPr lang="en-GB" sz="1100" b="1" dirty="0">
                        <a:latin typeface="Century Gothic" pitchFamily="34"/>
                      </a:endParaRPr>
                    </a:p>
                  </a:txBody>
                  <a:tcPr marL="68580" marR="6858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83451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51720" y="692696"/>
            <a:ext cx="5202578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Spelling:</a:t>
            </a:r>
          </a:p>
          <a:p>
            <a:pPr algn="ctr"/>
            <a:r>
              <a:rPr lang="en-GB" sz="2500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Meeting Year 3 Expectations</a:t>
            </a:r>
          </a:p>
          <a:p>
            <a:pPr algn="ctr"/>
            <a:endParaRPr lang="en-GB" sz="2500" dirty="0">
              <a:latin typeface="Century Gothic" panose="020B0502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1795175"/>
            <a:ext cx="8064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600" dirty="0">
              <a:latin typeface="Century Gothic" panose="020B0502020202020204" pitchFamily="34" charset="0"/>
            </a:endParaRP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endParaRPr lang="en-GB" sz="1600" dirty="0">
              <a:latin typeface="Century Gothic" panose="020B0502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81A64E3-4C16-5125-1C9E-6457FB2A35E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053" b="5948"/>
          <a:stretch/>
        </p:blipFill>
        <p:spPr>
          <a:xfrm>
            <a:off x="1014459" y="1628800"/>
            <a:ext cx="7277100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9903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74848" y="332656"/>
            <a:ext cx="82296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800" b="1" dirty="0" err="1">
                <a:latin typeface="Century Gothic" pitchFamily="34" charset="0"/>
              </a:rPr>
              <a:t>Maths</a:t>
            </a:r>
            <a:br>
              <a:rPr lang="en-US" sz="2800" b="1" dirty="0">
                <a:latin typeface="Century Gothic" pitchFamily="34" charset="0"/>
              </a:rPr>
            </a:br>
            <a:r>
              <a:rPr lang="en-US" sz="2800" b="1" dirty="0">
                <a:latin typeface="Century Gothic" pitchFamily="34" charset="0"/>
              </a:rPr>
              <a:t>‘Must do’ by the end of Year 3</a:t>
            </a:r>
            <a:endParaRPr lang="en-GB" sz="2800" b="1" dirty="0">
              <a:latin typeface="Century Gothic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0F0A8F0-9FD5-4324-889D-20C07F993313}"/>
              </a:ext>
            </a:extLst>
          </p:cNvPr>
          <p:cNvSpPr txBox="1"/>
          <p:nvPr/>
        </p:nvSpPr>
        <p:spPr>
          <a:xfrm>
            <a:off x="230832" y="1484784"/>
            <a:ext cx="82296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Century Gothic" panose="020B0502020202020204" pitchFamily="34" charset="0"/>
              </a:rPr>
              <a:t> Write down all numbers said to them up to 1000</a:t>
            </a:r>
          </a:p>
          <a:p>
            <a:r>
              <a:rPr lang="en-US" sz="1400" dirty="0">
                <a:latin typeface="Century Gothic" panose="020B0502020202020204" pitchFamily="34" charset="0"/>
              </a:rPr>
              <a:t> Know place value of each digit in a 3-digit number</a:t>
            </a:r>
          </a:p>
          <a:p>
            <a:r>
              <a:rPr lang="en-US" sz="1400" dirty="0">
                <a:latin typeface="Century Gothic" panose="020B0502020202020204" pitchFamily="34" charset="0"/>
              </a:rPr>
              <a:t> Order a set of 3-digit numbers: greatest first, smallest first</a:t>
            </a:r>
          </a:p>
          <a:p>
            <a:r>
              <a:rPr lang="en-US" sz="1400" dirty="0">
                <a:latin typeface="Century Gothic" panose="020B0502020202020204" pitchFamily="34" charset="0"/>
              </a:rPr>
              <a:t> Count on and back from any number in 2s, 3s, 4s, 5s, 8s, 10s,   50s, and 100s up to 1000</a:t>
            </a:r>
          </a:p>
          <a:p>
            <a:r>
              <a:rPr lang="en-US" sz="1400" dirty="0">
                <a:latin typeface="Century Gothic" panose="020B0502020202020204" pitchFamily="34" charset="0"/>
              </a:rPr>
              <a:t> Know 100 more than a given number to 1000</a:t>
            </a:r>
          </a:p>
          <a:p>
            <a:r>
              <a:rPr lang="en-US" sz="1400" dirty="0">
                <a:latin typeface="Century Gothic" panose="020B0502020202020204" pitchFamily="34" charset="0"/>
              </a:rPr>
              <a:t> Know 100 less than a given number to 1000</a:t>
            </a:r>
          </a:p>
          <a:p>
            <a:r>
              <a:rPr lang="en-US" sz="1400" dirty="0">
                <a:latin typeface="Century Gothic" panose="020B0502020202020204" pitchFamily="34" charset="0"/>
              </a:rPr>
              <a:t> Add 2 or 3 numbers with 3-digits, using column addition</a:t>
            </a:r>
          </a:p>
          <a:p>
            <a:r>
              <a:rPr lang="en-US" sz="1400" dirty="0">
                <a:latin typeface="Century Gothic" panose="020B0502020202020204" pitchFamily="34" charset="0"/>
              </a:rPr>
              <a:t> Subtract 2 numbers with 3-digits using column subtraction</a:t>
            </a:r>
          </a:p>
          <a:p>
            <a:r>
              <a:rPr lang="en-US" sz="1400" dirty="0">
                <a:latin typeface="Century Gothic" panose="020B0502020202020204" pitchFamily="34" charset="0"/>
              </a:rPr>
              <a:t> Rapid recall: Add rapidly a 3-digit number to a 1-digit    number; to a 10s number; and to a 100s number</a:t>
            </a:r>
          </a:p>
          <a:p>
            <a:r>
              <a:rPr lang="en-US" sz="1400" dirty="0">
                <a:latin typeface="Century Gothic" panose="020B0502020202020204" pitchFamily="34" charset="0"/>
              </a:rPr>
              <a:t> Subtract rapidly a 1-digit number from a 3-digit number; a 10s   number and a 100s number</a:t>
            </a:r>
          </a:p>
          <a:p>
            <a:r>
              <a:rPr lang="en-US" sz="1400" dirty="0">
                <a:latin typeface="Century Gothic" panose="020B0502020202020204" pitchFamily="34" charset="0"/>
              </a:rPr>
              <a:t> Rapid Recall: 2x, 3x, 4x, 5x, 8x, 10s tables and their inverses</a:t>
            </a:r>
          </a:p>
          <a:p>
            <a:r>
              <a:rPr lang="en-US" sz="1400" dirty="0">
                <a:latin typeface="Century Gothic" panose="020B0502020202020204" pitchFamily="34" charset="0"/>
              </a:rPr>
              <a:t> Multiply a 2-digit number by a 1-digit number</a:t>
            </a:r>
          </a:p>
          <a:p>
            <a:r>
              <a:rPr lang="en-US" sz="1400" dirty="0">
                <a:latin typeface="Century Gothic" panose="020B0502020202020204" pitchFamily="34" charset="0"/>
              </a:rPr>
              <a:t> Divide 2, 3, 4, 5, 8 and 10 into a 2-digit number (no remainder)</a:t>
            </a:r>
          </a:p>
          <a:p>
            <a:r>
              <a:rPr lang="en-US" sz="1400" dirty="0">
                <a:latin typeface="Century Gothic" panose="020B0502020202020204" pitchFamily="34" charset="0"/>
              </a:rPr>
              <a:t> Fractions: Find ½,¼,     of a 2-digit number </a:t>
            </a:r>
          </a:p>
          <a:p>
            <a:r>
              <a:rPr lang="en-US" sz="1400" dirty="0">
                <a:latin typeface="Century Gothic" panose="020B0502020202020204" pitchFamily="34" charset="0"/>
              </a:rPr>
              <a:t> Order fractions from ½ to 1/12</a:t>
            </a:r>
          </a:p>
          <a:p>
            <a:r>
              <a:rPr lang="en-US" sz="1400" dirty="0">
                <a:latin typeface="Century Gothic" panose="020B0502020202020204" pitchFamily="34" charset="0"/>
              </a:rPr>
              <a:t> Know pairs of fractions that make up 1 whole</a:t>
            </a:r>
          </a:p>
          <a:p>
            <a:r>
              <a:rPr lang="en-US" sz="1400" dirty="0">
                <a:latin typeface="Century Gothic" panose="020B0502020202020204" pitchFamily="34" charset="0"/>
              </a:rPr>
              <a:t> Know equivalent fractions of ½,¼,     and 1/10</a:t>
            </a:r>
          </a:p>
          <a:p>
            <a:r>
              <a:rPr lang="en-US" sz="1400" dirty="0">
                <a:latin typeface="Century Gothic" panose="020B0502020202020204" pitchFamily="34" charset="0"/>
              </a:rPr>
              <a:t> Add 2 fractions with same denominator</a:t>
            </a:r>
          </a:p>
          <a:p>
            <a:r>
              <a:rPr lang="en-US" sz="1400" dirty="0">
                <a:latin typeface="Century Gothic" panose="020B0502020202020204" pitchFamily="34" charset="0"/>
              </a:rPr>
              <a:t> Subtract 1 fraction from another with same denominator</a:t>
            </a:r>
            <a:endParaRPr lang="en-GB" sz="14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21393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347864" y="764704"/>
            <a:ext cx="2304256" cy="576064"/>
          </a:xfrm>
        </p:spPr>
        <p:txBody>
          <a:bodyPr>
            <a:normAutofit/>
          </a:bodyPr>
          <a:lstStyle/>
          <a:p>
            <a:r>
              <a:rPr lang="en-GB" sz="2500" b="1" dirty="0">
                <a:latin typeface="Century Gothic" panose="020B0502020202020204" pitchFamily="34" charset="0"/>
              </a:rPr>
              <a:t>Assessment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767808"/>
          </a:xfrm>
        </p:spPr>
        <p:txBody>
          <a:bodyPr vert="horz" lIns="91440" tIns="45720" rIns="91440" bIns="45720" anchor="t">
            <a:normAutofit/>
          </a:bodyPr>
          <a:lstStyle/>
          <a:p>
            <a:r>
              <a:rPr lang="en-GB" sz="2000" dirty="0">
                <a:latin typeface="Century Gothic" panose="020B0502020202020204" pitchFamily="34" charset="0"/>
              </a:rPr>
              <a:t>Children will complete NFER Tests 3 times a year focusing on Maths, Reading and </a:t>
            </a:r>
            <a:r>
              <a:rPr lang="en-GB" sz="2000" dirty="0" err="1">
                <a:latin typeface="Century Gothic" panose="020B0502020202020204" pitchFamily="34" charset="0"/>
              </a:rPr>
              <a:t>SPaG</a:t>
            </a:r>
            <a:r>
              <a:rPr lang="en-GB" sz="2000" dirty="0">
                <a:latin typeface="Century Gothic" panose="020B0502020202020204" pitchFamily="34" charset="0"/>
              </a:rPr>
              <a:t>. English assessments will also take place 2 times a term. Levels for these assessments will be communicated through parents evenings, mid term and end of year reports.</a:t>
            </a:r>
          </a:p>
          <a:p>
            <a:pPr marL="0" indent="0">
              <a:buNone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Century Gothic" panose="020B0502020202020204" pitchFamily="34" charset="0"/>
              </a:rPr>
              <a:t>Levels:</a:t>
            </a:r>
          </a:p>
          <a:p>
            <a:pPr marL="0" indent="0">
              <a:buNone/>
            </a:pPr>
            <a:r>
              <a:rPr lang="en-GB" sz="2000" dirty="0">
                <a:latin typeface="Century Gothic" panose="020B0502020202020204" pitchFamily="34" charset="0"/>
              </a:rPr>
              <a:t>Below Expectations</a:t>
            </a:r>
          </a:p>
          <a:p>
            <a:pPr marL="0" indent="0">
              <a:buNone/>
            </a:pPr>
            <a:r>
              <a:rPr lang="en-GB" sz="2000" dirty="0">
                <a:latin typeface="Century Gothic" panose="020B0502020202020204" pitchFamily="34" charset="0"/>
              </a:rPr>
              <a:t>Working towards</a:t>
            </a:r>
          </a:p>
          <a:p>
            <a:pPr marL="0" indent="0">
              <a:buNone/>
            </a:pPr>
            <a:r>
              <a:rPr lang="en-GB" sz="2000" dirty="0">
                <a:latin typeface="Century Gothic" panose="020B0502020202020204" pitchFamily="34" charset="0"/>
              </a:rPr>
              <a:t>Working at age related</a:t>
            </a:r>
          </a:p>
          <a:p>
            <a:pPr marL="0" indent="0">
              <a:buNone/>
            </a:pPr>
            <a:r>
              <a:rPr lang="en-GB" sz="2000" dirty="0">
                <a:latin typeface="Century Gothic" panose="020B0502020202020204" pitchFamily="34" charset="0"/>
              </a:rPr>
              <a:t>Greater depth </a:t>
            </a:r>
          </a:p>
          <a:p>
            <a:pPr marL="0" indent="0">
              <a:buNone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Century Gothic" panose="020B0502020202020204" pitchFamily="34" charset="0"/>
              </a:rPr>
              <a:t>The jump to KS2 is a big one!</a:t>
            </a:r>
          </a:p>
        </p:txBody>
      </p:sp>
    </p:spTree>
    <p:extLst>
      <p:ext uri="{BB962C8B-B14F-4D97-AF65-F5344CB8AC3E}">
        <p14:creationId xmlns:p14="http://schemas.microsoft.com/office/powerpoint/2010/main" val="32615499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9CB22-993C-7781-3325-77E853FA57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9752" y="91932"/>
            <a:ext cx="8229600" cy="1143000"/>
          </a:xfrm>
        </p:spPr>
        <p:txBody>
          <a:bodyPr/>
          <a:lstStyle/>
          <a:p>
            <a:r>
              <a:rPr lang="en-US" dirty="0"/>
              <a:t>Learning at home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E6EABE-90A2-51F5-7914-02AD97C62E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39816"/>
          </a:xfrm>
        </p:spPr>
        <p:txBody>
          <a:bodyPr>
            <a:normAutofit lnSpcReduction="10000"/>
          </a:bodyPr>
          <a:lstStyle/>
          <a:p>
            <a:r>
              <a:rPr lang="en-US" sz="2000" dirty="0">
                <a:latin typeface="Century Gothic" panose="020B0502020202020204" pitchFamily="34" charset="0"/>
              </a:rPr>
              <a:t>TT Rock Stars is a game that enables children to practice their speed and recall of times tables facts –your child will be assigned a times table to </a:t>
            </a:r>
            <a:r>
              <a:rPr lang="en-US" sz="2000" dirty="0" err="1">
                <a:latin typeface="Century Gothic" panose="020B0502020202020204" pitchFamily="34" charset="0"/>
              </a:rPr>
              <a:t>practise</a:t>
            </a:r>
            <a:r>
              <a:rPr lang="en-US" sz="2000" dirty="0">
                <a:latin typeface="Century Gothic" panose="020B0502020202020204" pitchFamily="34" charset="0"/>
              </a:rPr>
              <a:t> and this will be monitored. This should also be completed every week. </a:t>
            </a:r>
            <a:r>
              <a:rPr lang="en-US" sz="2000" dirty="0">
                <a:latin typeface="Century Gothic" panose="020B0502020202020204" pitchFamily="34" charset="0"/>
                <a:hlinkClick r:id="rId2"/>
              </a:rPr>
              <a:t>Times Tables Rock Stars (ttrockstars.com)</a:t>
            </a:r>
            <a:endParaRPr lang="en-US" sz="2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US" sz="2000" dirty="0">
              <a:latin typeface="Century Gothic" panose="020B0502020202020204" pitchFamily="34" charset="0"/>
            </a:endParaRPr>
          </a:p>
          <a:p>
            <a:r>
              <a:rPr lang="en-US" sz="2000" dirty="0">
                <a:latin typeface="Century Gothic" panose="020B0502020202020204" pitchFamily="34" charset="0"/>
              </a:rPr>
              <a:t>Your child will be set a new assignment on the Spelling Shed website each week according to their weekly spellings</a:t>
            </a:r>
            <a:r>
              <a:rPr lang="en-GB" sz="2000" dirty="0">
                <a:latin typeface="Century Gothic" panose="020B0502020202020204" pitchFamily="34" charset="0"/>
              </a:rPr>
              <a:t>. The more practice the better! Children gain rewards on the game the longer they play and this will be monitored this. Stickers will be awarded weekly for accessing this.  </a:t>
            </a:r>
            <a:r>
              <a:rPr lang="en-GB" sz="2000" dirty="0">
                <a:latin typeface="Century Gothic" panose="020B0502020202020204" pitchFamily="34" charset="0"/>
                <a:hlinkClick r:id="rId3"/>
              </a:rPr>
              <a:t>http://play.edshed.com/</a:t>
            </a:r>
            <a:endParaRPr lang="en-GB" sz="2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US" sz="2000" dirty="0">
                <a:latin typeface="Century Gothic" panose="020B0502020202020204" pitchFamily="34" charset="0"/>
              </a:rPr>
              <a:t>Your child’s login for both is in their reading record. Paper copies can be handed out for both if needed.</a:t>
            </a:r>
            <a:endParaRPr lang="en-GB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59200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763688" y="332656"/>
            <a:ext cx="4680520" cy="708688"/>
          </a:xfrm>
        </p:spPr>
        <p:txBody>
          <a:bodyPr>
            <a:normAutofit/>
          </a:bodyPr>
          <a:lstStyle/>
          <a:p>
            <a:r>
              <a:rPr lang="en-GB" sz="2500" dirty="0">
                <a:latin typeface="Century Gothic" panose="020B0502020202020204" pitchFamily="34" charset="0"/>
              </a:rPr>
              <a:t>Extras and questions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398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Century Gothic" panose="020B0502020202020204" pitchFamily="34" charset="0"/>
              </a:rPr>
              <a:t>Reading at home– Your child will be sent home with a reading book matched to their level. These books can be changed everyday if needed. If your child is still on our phonics scheme, this will be different (same as year 1/2). </a:t>
            </a:r>
            <a:r>
              <a:rPr lang="en-US" sz="2000" dirty="0">
                <a:latin typeface="Century Gothic" panose="020B0502020202020204" pitchFamily="34" charset="0"/>
              </a:rPr>
              <a:t>It is important that they are listened to regularly and we ask you to do this at least 3 x per week. Reading records should be signed to log this. </a:t>
            </a:r>
            <a:endParaRPr lang="en-GB" sz="2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2000" dirty="0">
              <a:latin typeface="Century Gothic" panose="020B0502020202020204" pitchFamily="34" charset="0"/>
            </a:endParaRPr>
          </a:p>
          <a:p>
            <a:r>
              <a:rPr lang="en-GB" sz="2000" dirty="0">
                <a:latin typeface="Century Gothic" panose="020B0502020202020204" pitchFamily="34" charset="0"/>
              </a:rPr>
              <a:t>There are educational games/ </a:t>
            </a:r>
            <a:r>
              <a:rPr lang="en-GB" sz="2000" dirty="0" err="1">
                <a:latin typeface="Century Gothic" panose="020B0502020202020204" pitchFamily="34" charset="0"/>
              </a:rPr>
              <a:t>activites</a:t>
            </a:r>
            <a:r>
              <a:rPr lang="en-GB" sz="2000" dirty="0">
                <a:latin typeface="Century Gothic" panose="020B0502020202020204" pitchFamily="34" charset="0"/>
              </a:rPr>
              <a:t> on our school website </a:t>
            </a:r>
            <a:r>
              <a:rPr lang="en-GB" sz="2000" dirty="0">
                <a:hlinkClick r:id="rId2"/>
              </a:rPr>
              <a:t>https://www.st-michaelangels.calderdale.sch.uk/special/kidszone/</a:t>
            </a:r>
            <a:endParaRPr lang="en-GB" sz="2000" dirty="0"/>
          </a:p>
          <a:p>
            <a:r>
              <a:rPr lang="en-US" sz="2000" dirty="0">
                <a:latin typeface="Century Gothic" panose="020B0502020202020204" pitchFamily="34" charset="0"/>
              </a:rPr>
              <a:t>P.E will take place on Tuesday and Friday. At the moment children should have their outdoor PE kit which is a t-shirt, navy bottoms, a jumper and trainers.</a:t>
            </a:r>
          </a:p>
          <a:p>
            <a:r>
              <a:rPr lang="en-US" sz="2000" dirty="0">
                <a:latin typeface="Century Gothic" panose="020B0502020202020204" pitchFamily="34" charset="0"/>
              </a:rPr>
              <a:t>Snack is not provided in Year 3 so please ensure children have a small piece of fruit or healthy snack for break times.</a:t>
            </a:r>
            <a:endParaRPr lang="en-GB" sz="2000" dirty="0"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54156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886856"/>
            <a:ext cx="5962098" cy="4697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why is reading so important pictu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81293"/>
            <a:ext cx="2577722" cy="2577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3218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3141</TotalTime>
  <Words>1217</Words>
  <Application>Microsoft Office PowerPoint</Application>
  <PresentationFormat>On-screen Show (4:3)</PresentationFormat>
  <Paragraphs>100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Century Gothic</vt:lpstr>
      <vt:lpstr>Constantia</vt:lpstr>
      <vt:lpstr>Wingdings 2</vt:lpstr>
      <vt:lpstr>Flow</vt:lpstr>
      <vt:lpstr>St Michaels and All Angels Curriculum Evening 2025/26   </vt:lpstr>
      <vt:lpstr>PowerPoint Presentation</vt:lpstr>
      <vt:lpstr>What do we learn in Year 3?</vt:lpstr>
      <vt:lpstr>What are the expectation in year 3 and what do we learn? </vt:lpstr>
      <vt:lpstr>Reading:  Year 3 Expectations</vt:lpstr>
      <vt:lpstr>Reading:  Year 3 Expectations</vt:lpstr>
      <vt:lpstr>Writing:  Meeting Year 3 Expectations</vt:lpstr>
      <vt:lpstr>PowerPoint Presentation</vt:lpstr>
      <vt:lpstr>Maths ‘Must do’ by the end of Year 3</vt:lpstr>
      <vt:lpstr>Assessment </vt:lpstr>
      <vt:lpstr>Learning at home</vt:lpstr>
      <vt:lpstr>Extras and questions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Reading:  Year 2 Expectations</dc:title>
  <dc:creator>Chloe Shields</dc:creator>
  <cp:lastModifiedBy>Juliette Craven</cp:lastModifiedBy>
  <cp:revision>55</cp:revision>
  <dcterms:created xsi:type="dcterms:W3CDTF">2016-09-12T12:56:44Z</dcterms:created>
  <dcterms:modified xsi:type="dcterms:W3CDTF">2025-09-18T11:16:11Z</dcterms:modified>
</cp:coreProperties>
</file>