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66" r:id="rId2"/>
    <p:sldId id="275" r:id="rId3"/>
    <p:sldId id="283" r:id="rId4"/>
    <p:sldId id="279" r:id="rId5"/>
    <p:sldId id="281" r:id="rId6"/>
    <p:sldId id="257" r:id="rId7"/>
    <p:sldId id="286" r:id="rId8"/>
    <p:sldId id="259" r:id="rId9"/>
    <p:sldId id="282" r:id="rId10"/>
    <p:sldId id="285" r:id="rId11"/>
    <p:sldId id="265" r:id="rId12"/>
    <p:sldId id="284" r:id="rId13"/>
    <p:sldId id="264" r:id="rId14"/>
    <p:sldId id="270" r:id="rId15"/>
    <p:sldId id="27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71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3CAEC-1F3F-4C54-8FE1-A17532A2CA3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8E526C-1A33-4840-A014-C745F2633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488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8F7230-E6BA-4811-A29B-5607CAAD2E28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FBA51BF5-08CA-4D17-AEAA-FC9D577C44CB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https://www.familysearch.org/wiki/en/Norway" TargetMode="External"/><Relationship Id="rId7" Type="http://schemas.openxmlformats.org/officeDocument/2006/relationships/hyperlink" Target="https://commons.wikimedia.org/wiki/File:8_The_Great_Fire_of_London_1666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hyperlink" Target="https://pxhere.com/es/photo/832977" TargetMode="External"/><Relationship Id="rId5" Type="http://schemas.openxmlformats.org/officeDocument/2006/relationships/hyperlink" Target="http://thaienews.blogspot.com/2016/07/2010.html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0.gif"/><Relationship Id="rId9" Type="http://schemas.openxmlformats.org/officeDocument/2006/relationships/hyperlink" Target="https://www.geograph.org.uk/photo/1489321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-michaelangels.calderdale.sch.uk/special/kidszon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1297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St Michaels and All Angels Curriculum Evening 2024</a:t>
            </a:r>
            <a:br>
              <a:rPr lang="en-GB" sz="3200" b="1" dirty="0">
                <a:latin typeface="Century Gothic" panose="020B0502020202020204" pitchFamily="34" charset="0"/>
              </a:rPr>
            </a:br>
            <a:br>
              <a:rPr lang="en-GB" sz="3200" b="1" dirty="0">
                <a:latin typeface="Century Gothic" panose="020B0502020202020204" pitchFamily="34" charset="0"/>
              </a:rPr>
            </a:b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399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Welcome to Year 2 </a:t>
            </a:r>
          </a:p>
          <a:p>
            <a:pPr marL="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Miss Stewart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097" name="232bcb39-68ec-4b4a-924a-89c405bc9aad" descr="cid:FBA51BF5-08CA-4D17-AEAA-FC9D577C44CB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78979"/>
            <a:ext cx="1052513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76470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365F9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ST MICHAEL &amp; ALL ANGELS C. E. (FOUNDATION) PRIMARY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365F9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AND PRE-SCHOOL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829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/>
        </p:nvSpPr>
        <p:spPr>
          <a:xfrm>
            <a:off x="2275360" y="1207681"/>
            <a:ext cx="4239928" cy="11558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School Values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52947"/>
            <a:ext cx="1604066" cy="1375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850" y="2385034"/>
            <a:ext cx="1477203" cy="141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2" y="1038429"/>
            <a:ext cx="1078657" cy="180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41" y="3132421"/>
            <a:ext cx="1611863" cy="1338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41" y="1180042"/>
            <a:ext cx="1243991" cy="1525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9" y="2925231"/>
            <a:ext cx="1088965" cy="150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7802" y="4437112"/>
            <a:ext cx="8510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b="1" u="sng" dirty="0">
                <a:latin typeface="Century Gothic" panose="020B0502020202020204" pitchFamily="34" charset="0"/>
              </a:rPr>
              <a:t>Behaviour Principles Written Statement</a:t>
            </a:r>
            <a:endParaRPr lang="en-GB" sz="1200" u="sng" dirty="0">
              <a:latin typeface="Century Gothic" panose="020B0502020202020204" pitchFamily="34" charset="0"/>
            </a:endParaRPr>
          </a:p>
          <a:p>
            <a:pPr lvl="0" algn="just"/>
            <a:r>
              <a:rPr lang="en-GB" dirty="0">
                <a:latin typeface="Century Gothic" panose="020B0502020202020204" pitchFamily="34" charset="0"/>
              </a:rPr>
              <a:t>Our emphasis is on people within the school community taking responsibility for their actions, encouraging good choice-making through establishing high expectations, a focus on learning, as well as acknowledging and understanding  actions have consequences whilst recognising and celebrating positive choices.  Our policies are </a:t>
            </a:r>
            <a:r>
              <a:rPr lang="en-US" dirty="0">
                <a:latin typeface="Century Gothic" panose="020B0502020202020204" pitchFamily="34" charset="0"/>
              </a:rPr>
              <a:t>deeply rooted in a Restorative Approach. </a:t>
            </a:r>
            <a:endParaRPr lang="en-GB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417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FC25E-9987-31A3-9023-0FE3C46B3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we learn in Year 2</a:t>
            </a:r>
            <a:endParaRPr lang="en-GB" dirty="0"/>
          </a:p>
        </p:txBody>
      </p:sp>
      <p:pic>
        <p:nvPicPr>
          <p:cNvPr id="7" name="Picture 6" descr="A map of the country of norway&#10;&#10;Description automatically generated">
            <a:extLst>
              <a:ext uri="{FF2B5EF4-FFF2-40B4-BE49-F238E27FC236}">
                <a16:creationId xmlns:a16="http://schemas.microsoft.com/office/drawing/2014/main" id="{69EEC3AD-5ACC-0085-D00F-924CC9772F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27991" y="1968500"/>
            <a:ext cx="1312062" cy="1676524"/>
          </a:xfrm>
          <a:prstGeom prst="rect">
            <a:avLst/>
          </a:prstGeom>
        </p:spPr>
      </p:pic>
      <p:pic>
        <p:nvPicPr>
          <p:cNvPr id="10" name="Picture 9" descr="A map of kenya with a map of the world&#10;&#10;Description automatically generated">
            <a:extLst>
              <a:ext uri="{FF2B5EF4-FFF2-40B4-BE49-F238E27FC236}">
                <a16:creationId xmlns:a16="http://schemas.microsoft.com/office/drawing/2014/main" id="{D72B6F78-515C-2CD7-3967-3DCFF83FDE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907704" y="1968500"/>
            <a:ext cx="1676524" cy="1676524"/>
          </a:xfrm>
          <a:prstGeom prst="rect">
            <a:avLst/>
          </a:prstGeom>
        </p:spPr>
      </p:pic>
      <p:pic>
        <p:nvPicPr>
          <p:cNvPr id="13" name="Picture 12" descr="A painting of a city on fire&#10;&#10;Description automatically generated">
            <a:extLst>
              <a:ext uri="{FF2B5EF4-FFF2-40B4-BE49-F238E27FC236}">
                <a16:creationId xmlns:a16="http://schemas.microsoft.com/office/drawing/2014/main" id="{B2030DB9-9199-DB9B-E5A2-102D51692F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355976" y="1968500"/>
            <a:ext cx="2015818" cy="1627150"/>
          </a:xfrm>
          <a:prstGeom prst="rect">
            <a:avLst/>
          </a:prstGeom>
        </p:spPr>
      </p:pic>
      <p:pic>
        <p:nvPicPr>
          <p:cNvPr id="16" name="Picture 15" descr="A building with many people and flags&#10;&#10;Description automatically generated with medium confidence">
            <a:extLst>
              <a:ext uri="{FF2B5EF4-FFF2-40B4-BE49-F238E27FC236}">
                <a16:creationId xmlns:a16="http://schemas.microsoft.com/office/drawing/2014/main" id="{B2B74E06-D264-11D3-C80D-D84BA142D6A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736080" y="2106168"/>
            <a:ext cx="1950720" cy="1322832"/>
          </a:xfrm>
          <a:prstGeom prst="rect">
            <a:avLst/>
          </a:prstGeom>
        </p:spPr>
      </p:pic>
      <p:pic>
        <p:nvPicPr>
          <p:cNvPr id="22" name="Picture 21" descr="A close-up of a clock&#10;&#10;Description automatically generated">
            <a:extLst>
              <a:ext uri="{FF2B5EF4-FFF2-40B4-BE49-F238E27FC236}">
                <a16:creationId xmlns:a16="http://schemas.microsoft.com/office/drawing/2014/main" id="{DA9FE735-51A3-1218-2556-6E7B913BCD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907704" y="4075131"/>
            <a:ext cx="3099848" cy="206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656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172819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What are the expectation in year 2 and what do we learn?</a:t>
            </a:r>
            <a:br>
              <a:rPr lang="en-GB" sz="4400" dirty="0"/>
            </a:b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03701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5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03648" y="705892"/>
            <a:ext cx="6235700" cy="850900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Reading: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Comprehension skills</a:t>
            </a:r>
            <a:endParaRPr lang="en-GB" sz="25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547C0A-A99D-72A2-1C53-65B907741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576" y="1599537"/>
            <a:ext cx="7169224" cy="493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14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6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03648" y="705892"/>
            <a:ext cx="6235700" cy="850900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Reading: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Year 2 Expectations</a:t>
            </a:r>
            <a:endParaRPr lang="en-GB" sz="25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1F01F9-08E9-EB16-1F05-22FB3CCAC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8227" y="1556792"/>
            <a:ext cx="6245498" cy="522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02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F9DC6-5270-B6D5-125F-A82A2A42C9B4}"/>
              </a:ext>
            </a:extLst>
          </p:cNvPr>
          <p:cNvSpPr txBox="1">
            <a:spLocks/>
          </p:cNvSpPr>
          <p:nvPr/>
        </p:nvSpPr>
        <p:spPr>
          <a:xfrm>
            <a:off x="1403648" y="692696"/>
            <a:ext cx="6372225" cy="85090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Writing: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Book Based Writing Units</a:t>
            </a:r>
            <a:endParaRPr lang="en-GB" sz="25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048EF1C-70DA-E983-F46B-898E50EA6E60}"/>
              </a:ext>
            </a:extLst>
          </p:cNvPr>
          <p:cNvGrpSpPr/>
          <p:nvPr/>
        </p:nvGrpSpPr>
        <p:grpSpPr>
          <a:xfrm>
            <a:off x="2727388" y="2112344"/>
            <a:ext cx="5017856" cy="4040384"/>
            <a:chOff x="1194908" y="1916832"/>
            <a:chExt cx="5017856" cy="404038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EFDEBAF-EFD3-9ECC-B81A-37F098B983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4896" y="1916833"/>
              <a:ext cx="1361918" cy="172819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7676175-4CD1-3647-EBFF-02003472D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19173" y="1916833"/>
              <a:ext cx="1168851" cy="173570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CF67932-375C-4F0D-5DE9-D2B7CD991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82897" y="1916832"/>
              <a:ext cx="1229867" cy="17357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BA6FFDA-0567-9BA7-A1B8-8ACF6495EA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94908" y="3789039"/>
              <a:ext cx="1792916" cy="2168177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C4C6D16A-6D69-DB71-5980-54CEC7168B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8638" y="2131727"/>
            <a:ext cx="1419225" cy="17240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3E00E4-4D30-FD22-E355-855A0908D2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01435" y="4249489"/>
            <a:ext cx="242887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30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8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03648" y="692696"/>
            <a:ext cx="6372225" cy="850900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Writing: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Meeting Year 2 Expectations</a:t>
            </a:r>
            <a:endParaRPr lang="en-GB" sz="25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D5947C-D091-B875-A786-261EF99F7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8920"/>
            <a:ext cx="5004048" cy="37825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A344F8-BFD1-45CC-88F4-4384F5126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8225" y="2277296"/>
            <a:ext cx="4295775" cy="449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45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74848" y="332656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err="1">
                <a:latin typeface="Century Gothic" pitchFamily="34" charset="0"/>
              </a:rPr>
              <a:t>Maths</a:t>
            </a:r>
            <a:br>
              <a:rPr lang="en-US" sz="2800" b="1" dirty="0">
                <a:latin typeface="Century Gothic" pitchFamily="34" charset="0"/>
              </a:rPr>
            </a:br>
            <a:r>
              <a:rPr lang="en-US" sz="2800" b="1" dirty="0">
                <a:latin typeface="Century Gothic" pitchFamily="34" charset="0"/>
              </a:rPr>
              <a:t>Topics taught in year 2</a:t>
            </a:r>
            <a:endParaRPr lang="en-GB" sz="2800" b="1" dirty="0">
              <a:latin typeface="Century Gothic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2EFF0C-7568-16EE-B709-CFF77F13A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400" y="1323975"/>
            <a:ext cx="8229600" cy="538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139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E31030-A061-9AC5-C22C-2DBE87287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692696"/>
            <a:ext cx="6624736" cy="599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90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347864" y="764704"/>
            <a:ext cx="2304256" cy="576064"/>
          </a:xfrm>
        </p:spPr>
        <p:txBody>
          <a:bodyPr>
            <a:normAutofit/>
          </a:bodyPr>
          <a:lstStyle/>
          <a:p>
            <a:r>
              <a:rPr lang="en-GB" sz="2500" b="1" dirty="0">
                <a:latin typeface="Century Gothic" panose="020B0502020202020204" pitchFamily="34" charset="0"/>
              </a:rPr>
              <a:t>Assessment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 vert="horz" lIns="91440" tIns="45720" rIns="91440" bIns="45720" anchor="t">
            <a:normAutofit lnSpcReduction="10000"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Children will complete SAT papers 3 times a year focusing on Maths, Reading and </a:t>
            </a:r>
            <a:r>
              <a:rPr lang="en-GB" sz="2000" dirty="0" err="1">
                <a:latin typeface="Century Gothic" panose="020B0502020202020204" pitchFamily="34" charset="0"/>
              </a:rPr>
              <a:t>SPaG</a:t>
            </a:r>
            <a:r>
              <a:rPr lang="en-GB" sz="2000" dirty="0">
                <a:latin typeface="Century Gothic" panose="020B0502020202020204" pitchFamily="34" charset="0"/>
              </a:rPr>
              <a:t>. English assessments will also take place 2 times a term. Levels for these assessments will be communicated through parents evenings, mid term and end of year reports.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Levels: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Below Expectations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Working towards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Working at age related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Greater depth 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It is common for levels to drop in Year 2 due to the transition from Year 1 to Year 2.</a:t>
            </a:r>
          </a:p>
        </p:txBody>
      </p:sp>
    </p:spTree>
    <p:extLst>
      <p:ext uri="{BB962C8B-B14F-4D97-AF65-F5344CB8AC3E}">
        <p14:creationId xmlns:p14="http://schemas.microsoft.com/office/powerpoint/2010/main" val="3261549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9CB22-993C-7781-3325-77E853FA5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752" y="91932"/>
            <a:ext cx="8229600" cy="1143000"/>
          </a:xfrm>
        </p:spPr>
        <p:txBody>
          <a:bodyPr/>
          <a:lstStyle/>
          <a:p>
            <a:r>
              <a:rPr lang="en-US" dirty="0"/>
              <a:t>Learning at home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6EABE-90A2-51F5-7914-02AD97C62E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fontScale="92500"/>
          </a:bodyPr>
          <a:lstStyle/>
          <a:p>
            <a:r>
              <a:rPr lang="en-US" dirty="0"/>
              <a:t>TT Rock Stars is a game that enables children to practice their speed and recall of times tables facts –your child will be assigned a times table to </a:t>
            </a:r>
            <a:r>
              <a:rPr lang="en-US" dirty="0" err="1"/>
              <a:t>practise</a:t>
            </a:r>
            <a:r>
              <a:rPr lang="en-US" dirty="0"/>
              <a:t> and this will be monitored. This should also be completed every week. </a:t>
            </a:r>
            <a:r>
              <a:rPr lang="en-US" dirty="0">
                <a:hlinkClick r:id="rId2"/>
              </a:rPr>
              <a:t>Times Tables Rock Stars (ttrockstars.com)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Reading at home. Reading at home is extremely important in ensuring children’s progress in reading comprehension. We suggest reading at least three times a week</a:t>
            </a:r>
            <a:endParaRPr lang="en-GB" sz="28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Your child’s login is in their reading record. Paper copies can be handed out for both if needed.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5920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332656"/>
            <a:ext cx="4680520" cy="708688"/>
          </a:xfrm>
        </p:spPr>
        <p:txBody>
          <a:bodyPr>
            <a:normAutofit/>
          </a:bodyPr>
          <a:lstStyle/>
          <a:p>
            <a:r>
              <a:rPr lang="en-GB" sz="2500" dirty="0">
                <a:latin typeface="Century Gothic" panose="020B0502020202020204" pitchFamily="34" charset="0"/>
              </a:rPr>
              <a:t>Extras and questions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Reading at home– Your child will be sent home with a reading book matched to their level.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Everybody will continue on Little Wandle for the next couple of week. Fluency test will be completed to determine whether they are ready to be moved onto the reading scheme.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There are educational games/ </a:t>
            </a:r>
            <a:r>
              <a:rPr lang="en-GB" sz="2000" dirty="0" err="1">
                <a:latin typeface="Century Gothic" panose="020B0502020202020204" pitchFamily="34" charset="0"/>
              </a:rPr>
              <a:t>activites</a:t>
            </a:r>
            <a:r>
              <a:rPr lang="en-GB" sz="2000" dirty="0">
                <a:latin typeface="Century Gothic" panose="020B0502020202020204" pitchFamily="34" charset="0"/>
              </a:rPr>
              <a:t> on our school website </a:t>
            </a:r>
            <a:r>
              <a:rPr lang="en-GB" sz="2000" dirty="0">
                <a:hlinkClick r:id="rId2"/>
              </a:rPr>
              <a:t>https://www.st-michaelangels.calderdale.sch.uk/special/kidszone/</a:t>
            </a:r>
            <a:endParaRPr lang="en-GB" sz="2000" dirty="0"/>
          </a:p>
          <a:p>
            <a:r>
              <a:rPr lang="en-US" sz="2000" dirty="0">
                <a:latin typeface="Century Gothic" panose="020B0502020202020204" pitchFamily="34" charset="0"/>
              </a:rPr>
              <a:t>P.E will take place on Monday and Wednesday. At the moment children should have their outdoor PE kit which is a t-shirt, navy bottoms, a jumper and trainers.</a:t>
            </a:r>
          </a:p>
          <a:p>
            <a:r>
              <a:rPr lang="en-US" sz="2000" dirty="0">
                <a:latin typeface="Century Gothic" panose="020B0502020202020204" pitchFamily="34" charset="0"/>
              </a:rPr>
              <a:t>Snack is </a:t>
            </a:r>
            <a:r>
              <a:rPr lang="en-GB" sz="2000" dirty="0">
                <a:latin typeface="Century Gothic" panose="020B0502020202020204" pitchFamily="34" charset="0"/>
              </a:rPr>
              <a:t>provided daily – this is fresh fruit. Children can buy Toast on Tuesday &amp; </a:t>
            </a:r>
            <a:r>
              <a:rPr lang="en-GB" sz="2000">
                <a:latin typeface="Century Gothic" panose="020B0502020202020204" pitchFamily="34" charset="0"/>
              </a:rPr>
              <a:t>Friday also.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415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86856"/>
            <a:ext cx="5962098" cy="469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hy is reading so important pi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1293"/>
            <a:ext cx="2577722" cy="257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2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650336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entury Gothic" panose="020B0502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altLang="en-US" sz="2800" dirty="0">
                <a:latin typeface="Century Gothic" panose="020B0502020202020204" pitchFamily="34" charset="0"/>
              </a:rPr>
              <a:t>If you have any questions you can call the school office or ask at the door to arrange a time to speak.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8552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2357</TotalTime>
  <Words>490</Words>
  <Application>Microsoft Office PowerPoint</Application>
  <PresentationFormat>On-screen Show (4:3)</PresentationFormat>
  <Paragraphs>48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Constantia</vt:lpstr>
      <vt:lpstr>Wingdings 2</vt:lpstr>
      <vt:lpstr>Flow</vt:lpstr>
      <vt:lpstr>St Michaels and All Angels Curriculum Evening 2024   </vt:lpstr>
      <vt:lpstr>PowerPoint Presentation</vt:lpstr>
      <vt:lpstr>What do we learn in Year 2</vt:lpstr>
      <vt:lpstr>What are the expectation in year 2 and what do we learn? </vt:lpstr>
      <vt:lpstr>Reading:  Comprehension skills</vt:lpstr>
      <vt:lpstr>Reading:  Year 2 Expectations</vt:lpstr>
      <vt:lpstr>PowerPoint Presentation</vt:lpstr>
      <vt:lpstr>Writing:  Meeting Year 2 Expectations</vt:lpstr>
      <vt:lpstr>Maths Topics taught in year 2</vt:lpstr>
      <vt:lpstr>PowerPoint Presentation</vt:lpstr>
      <vt:lpstr>Assessment </vt:lpstr>
      <vt:lpstr>Learning at home</vt:lpstr>
      <vt:lpstr>Extras and questions</vt:lpstr>
      <vt:lpstr>PowerPoint Presentation</vt:lpstr>
      <vt:lpstr>Communication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Reading:  Year 2 Expectations</dc:title>
  <dc:creator>Chloe Shields</dc:creator>
  <cp:lastModifiedBy>Juliette Craven</cp:lastModifiedBy>
  <cp:revision>56</cp:revision>
  <dcterms:created xsi:type="dcterms:W3CDTF">2016-09-12T12:56:44Z</dcterms:created>
  <dcterms:modified xsi:type="dcterms:W3CDTF">2025-09-21T12:55:33Z</dcterms:modified>
</cp:coreProperties>
</file>