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6"/>
  </p:notesMasterIdLst>
  <p:sldIdLst>
    <p:sldId id="266" r:id="rId2"/>
    <p:sldId id="292" r:id="rId3"/>
    <p:sldId id="275" r:id="rId4"/>
    <p:sldId id="293" r:id="rId5"/>
    <p:sldId id="279" r:id="rId6"/>
    <p:sldId id="283" r:id="rId7"/>
    <p:sldId id="280" r:id="rId8"/>
    <p:sldId id="281" r:id="rId9"/>
    <p:sldId id="282" r:id="rId10"/>
    <p:sldId id="284" r:id="rId11"/>
    <p:sldId id="285" r:id="rId12"/>
    <p:sldId id="286" r:id="rId13"/>
    <p:sldId id="287" r:id="rId14"/>
    <p:sldId id="315" r:id="rId15"/>
    <p:sldId id="288" r:id="rId16"/>
    <p:sldId id="291" r:id="rId17"/>
    <p:sldId id="260" r:id="rId18"/>
    <p:sldId id="317" r:id="rId19"/>
    <p:sldId id="316" r:id="rId20"/>
    <p:sldId id="257" r:id="rId21"/>
    <p:sldId id="270" r:id="rId22"/>
    <p:sldId id="259" r:id="rId23"/>
    <p:sldId id="289" r:id="rId24"/>
    <p:sldId id="290"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1" d="100"/>
          <a:sy n="101" d="100"/>
        </p:scale>
        <p:origin x="191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3CAEC-1F3F-4C54-8FE1-A17532A2CA3B}" type="datetimeFigureOut">
              <a:rPr lang="en-GB" smtClean="0"/>
              <a:t>17/09/2026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8E526C-1A33-4840-A014-C745F2633B98}" type="slidenum">
              <a:rPr lang="en-GB" smtClean="0"/>
              <a:t>‹#›</a:t>
            </a:fld>
            <a:endParaRPr lang="en-GB"/>
          </a:p>
        </p:txBody>
      </p:sp>
    </p:spTree>
    <p:extLst>
      <p:ext uri="{BB962C8B-B14F-4D97-AF65-F5344CB8AC3E}">
        <p14:creationId xmlns:p14="http://schemas.microsoft.com/office/powerpoint/2010/main" val="462488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Assembly</a:t>
            </a:r>
          </a:p>
          <a:p>
            <a:r>
              <a:rPr lang="en-US" dirty="0"/>
              <a:t>House Points</a:t>
            </a:r>
            <a:endParaRPr lang="en-GB" dirty="0"/>
          </a:p>
        </p:txBody>
      </p:sp>
      <p:sp>
        <p:nvSpPr>
          <p:cNvPr id="4" name="Slide Number Placeholder 3"/>
          <p:cNvSpPr>
            <a:spLocks noGrp="1"/>
          </p:cNvSpPr>
          <p:nvPr>
            <p:ph type="sldNum" sz="quarter" idx="5"/>
          </p:nvPr>
        </p:nvSpPr>
        <p:spPr/>
        <p:txBody>
          <a:bodyPr/>
          <a:lstStyle/>
          <a:p>
            <a:fld id="{278E526C-1A33-4840-A014-C745F2633B98}" type="slidenum">
              <a:rPr lang="en-GB" smtClean="0"/>
              <a:t>2</a:t>
            </a:fld>
            <a:endParaRPr lang="en-GB"/>
          </a:p>
        </p:txBody>
      </p:sp>
    </p:spTree>
    <p:extLst>
      <p:ext uri="{BB962C8B-B14F-4D97-AF65-F5344CB8AC3E}">
        <p14:creationId xmlns:p14="http://schemas.microsoft.com/office/powerpoint/2010/main" val="1622442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a:t>
            </a:r>
            <a:r>
              <a:rPr lang="en-US" baseline="30000" dirty="0"/>
              <a:t>rd</a:t>
            </a:r>
            <a:r>
              <a:rPr lang="en-US" dirty="0"/>
              <a:t> October </a:t>
            </a:r>
            <a:endParaRPr lang="en-GB" dirty="0"/>
          </a:p>
        </p:txBody>
      </p:sp>
      <p:sp>
        <p:nvSpPr>
          <p:cNvPr id="4" name="Slide Number Placeholder 3"/>
          <p:cNvSpPr>
            <a:spLocks noGrp="1"/>
          </p:cNvSpPr>
          <p:nvPr>
            <p:ph type="sldNum" sz="quarter" idx="5"/>
          </p:nvPr>
        </p:nvSpPr>
        <p:spPr/>
        <p:txBody>
          <a:bodyPr/>
          <a:lstStyle/>
          <a:p>
            <a:fld id="{278E526C-1A33-4840-A014-C745F2633B98}" type="slidenum">
              <a:rPr lang="en-GB" smtClean="0"/>
              <a:t>6</a:t>
            </a:fld>
            <a:endParaRPr lang="en-GB"/>
          </a:p>
        </p:txBody>
      </p:sp>
    </p:spTree>
    <p:extLst>
      <p:ext uri="{BB962C8B-B14F-4D97-AF65-F5344CB8AC3E}">
        <p14:creationId xmlns:p14="http://schemas.microsoft.com/office/powerpoint/2010/main" val="3915847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E941BA8-F73A-4657-8591-65F4A34F7D52}" type="slidenum">
              <a:rPr lang="en-GB" smtClean="0"/>
              <a:t>22</a:t>
            </a:fld>
            <a:endParaRPr lang="en-GB"/>
          </a:p>
        </p:txBody>
      </p:sp>
    </p:spTree>
    <p:extLst>
      <p:ext uri="{BB962C8B-B14F-4D97-AF65-F5344CB8AC3E}">
        <p14:creationId xmlns:p14="http://schemas.microsoft.com/office/powerpoint/2010/main" val="2870160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F88F7230-E6BA-4811-A29B-5607CAAD2E28}" type="datetimeFigureOut">
              <a:rPr lang="en-GB" smtClean="0"/>
              <a:t>17/09/2026</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2376F6F2-338F-4008-B9E0-F51437EC1288}"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88F7230-E6BA-4811-A29B-5607CAAD2E28}"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F88F7230-E6BA-4811-A29B-5607CAAD2E28}"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76F6F2-338F-4008-B9E0-F51437EC1288}"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88F7230-E6BA-4811-A29B-5607CAAD2E28}"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88F7230-E6BA-4811-A29B-5607CAAD2E28}" type="datetimeFigureOut">
              <a:rPr lang="en-GB" smtClean="0"/>
              <a:t>17/09/2026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F88F7230-E6BA-4811-A29B-5607CAAD2E28}" type="datetimeFigureOut">
              <a:rPr lang="en-GB" smtClean="0"/>
              <a:t>17/09/2026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8F7230-E6BA-4811-A29B-5607CAAD2E28}" type="datetimeFigureOut">
              <a:rPr lang="en-GB" smtClean="0"/>
              <a:t>17/09/2026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88F7230-E6BA-4811-A29B-5607CAAD2E28}"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88F7230-E6BA-4811-A29B-5607CAAD2E28}"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2376F6F2-338F-4008-B9E0-F51437EC1288}" type="slidenum">
              <a:rPr lang="en-GB" smtClean="0"/>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88F7230-E6BA-4811-A29B-5607CAAD2E28}"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88F7230-E6BA-4811-A29B-5607CAAD2E28}"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88F7230-E6BA-4811-A29B-5607CAAD2E28}" type="datetimeFigureOut">
              <a:rPr lang="en-GB" smtClean="0"/>
              <a:t>17/09/2026</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376F6F2-338F-4008-B9E0-F51437EC1288}" type="slidenum">
              <a:rPr lang="en-GB" smtClean="0"/>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cid:FBA51BF5-08CA-4D17-AEAA-FC9D577C44CB"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12976"/>
            <a:ext cx="8229600" cy="1143000"/>
          </a:xfrm>
        </p:spPr>
        <p:txBody>
          <a:bodyPr>
            <a:noAutofit/>
          </a:bodyPr>
          <a:lstStyle/>
          <a:p>
            <a:pPr algn="ctr"/>
            <a:r>
              <a:rPr lang="en-GB" sz="3200" b="1" dirty="0">
                <a:latin typeface="Century Gothic" panose="020B0502020202020204" pitchFamily="34" charset="0"/>
              </a:rPr>
              <a:t>St Michaels and All Angels Curriculum Evening </a:t>
            </a:r>
            <a:br>
              <a:rPr lang="en-GB" sz="3200" b="1" dirty="0">
                <a:latin typeface="Century Gothic" panose="020B0502020202020204" pitchFamily="34" charset="0"/>
              </a:rPr>
            </a:br>
            <a:br>
              <a:rPr lang="en-GB" sz="3200" b="1" dirty="0">
                <a:latin typeface="Century Gothic" panose="020B0502020202020204" pitchFamily="34" charset="0"/>
              </a:rPr>
            </a:br>
            <a:br>
              <a:rPr lang="en-GB" sz="3200" b="1" dirty="0">
                <a:latin typeface="Century Gothic" panose="020B0502020202020204" pitchFamily="34" charset="0"/>
              </a:rPr>
            </a:br>
            <a:endParaRPr lang="en-GB" sz="3200" b="1" dirty="0"/>
          </a:p>
        </p:txBody>
      </p:sp>
      <p:sp>
        <p:nvSpPr>
          <p:cNvPr id="3" name="Content Placeholder 2"/>
          <p:cNvSpPr>
            <a:spLocks noGrp="1"/>
          </p:cNvSpPr>
          <p:nvPr>
            <p:ph idx="1"/>
          </p:nvPr>
        </p:nvSpPr>
        <p:spPr>
          <a:xfrm>
            <a:off x="457200" y="2924944"/>
            <a:ext cx="8229600" cy="3399656"/>
          </a:xfrm>
        </p:spPr>
        <p:txBody>
          <a:bodyPr>
            <a:normAutofit/>
          </a:bodyPr>
          <a:lstStyle/>
          <a:p>
            <a:pPr marL="0" indent="0" algn="ctr">
              <a:buNone/>
            </a:pPr>
            <a:endParaRPr lang="en-GB" sz="2400" dirty="0">
              <a:latin typeface="Century Gothic" panose="020B0502020202020204" pitchFamily="34" charset="0"/>
            </a:endParaRPr>
          </a:p>
          <a:p>
            <a:pPr marL="0" indent="0" algn="ctr">
              <a:buNone/>
            </a:pPr>
            <a:r>
              <a:rPr lang="en-GB" sz="3200" dirty="0">
                <a:solidFill>
                  <a:schemeClr val="accent1">
                    <a:lumMod val="50000"/>
                  </a:schemeClr>
                </a:solidFill>
                <a:latin typeface="Century Gothic" panose="020B0502020202020204" pitchFamily="34" charset="0"/>
              </a:rPr>
              <a:t>Welcome to Year 1 </a:t>
            </a:r>
          </a:p>
          <a:p>
            <a:pPr marL="0" indent="0" algn="ctr">
              <a:buNone/>
            </a:pPr>
            <a:endParaRPr lang="en-GB" sz="3200" dirty="0">
              <a:solidFill>
                <a:schemeClr val="accent1">
                  <a:lumMod val="50000"/>
                </a:schemeClr>
              </a:solidFill>
              <a:latin typeface="Century Gothic" panose="020B0502020202020204" pitchFamily="34" charset="0"/>
            </a:endParaRPr>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4097" name="232bcb39-68ec-4b4a-924a-89c405bc9aad" descr="cid:FBA51BF5-08CA-4D17-AEAA-FC9D577C44CB"/>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668344" y="678979"/>
            <a:ext cx="1052513" cy="10858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0" y="764704"/>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1pPr>
            <a:lvl2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2pPr>
            <a:lvl3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3pPr>
            <a:lvl4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4pPr>
            <a:lvl5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5pPr>
            <a:lvl6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6pPr>
            <a:lvl7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7pPr>
            <a:lvl8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8pPr>
            <a:lvl9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en-GB" altLang="en-US" sz="1400" b="1" i="0" u="none" strike="noStrike" cap="none" normalizeH="0" baseline="0" dirty="0">
                <a:ln>
                  <a:noFill/>
                </a:ln>
                <a:solidFill>
                  <a:srgbClr val="365F91"/>
                </a:solidFill>
                <a:effectLst/>
                <a:latin typeface="Century Gothic" pitchFamily="34" charset="0"/>
                <a:ea typeface="Times New Roman" pitchFamily="18" charset="0"/>
                <a:cs typeface="Arial" pitchFamily="34" charset="0"/>
              </a:rPr>
              <a:t>ST MICHAEL &amp; ALL ANGELS C. E. (FOUNDATION) PRIMARY </a:t>
            </a:r>
            <a:endParaRPr kumimoji="0" lang="en-GB" altLang="en-US" sz="8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865438" algn="ctr"/>
                <a:tab pos="5730875" algn="r"/>
              </a:tabLst>
            </a:pPr>
            <a:r>
              <a:rPr kumimoji="0" lang="en-GB" altLang="en-US" sz="1400" b="1" i="0" u="none" strike="noStrike" cap="none" normalizeH="0" baseline="0" dirty="0">
                <a:ln>
                  <a:noFill/>
                </a:ln>
                <a:solidFill>
                  <a:srgbClr val="365F91"/>
                </a:solidFill>
                <a:effectLst/>
                <a:latin typeface="Century Gothic" pitchFamily="34" charset="0"/>
                <a:ea typeface="Times New Roman" pitchFamily="18" charset="0"/>
                <a:cs typeface="Arial" pitchFamily="34" charset="0"/>
              </a:rPr>
              <a:t>AND PRE-SCHOOL</a:t>
            </a:r>
            <a:endParaRPr kumimoji="0" lang="en-GB" altLang="en-US"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438829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9BC514-61CC-50AB-B8E3-8E21ABE2BE66}"/>
              </a:ext>
            </a:extLst>
          </p:cNvPr>
          <p:cNvSpPr>
            <a:spLocks noGrp="1"/>
          </p:cNvSpPr>
          <p:nvPr>
            <p:ph idx="1"/>
          </p:nvPr>
        </p:nvSpPr>
        <p:spPr>
          <a:xfrm>
            <a:off x="447919" y="4082208"/>
            <a:ext cx="8229600" cy="4389120"/>
          </a:xfrm>
        </p:spPr>
        <p:txBody>
          <a:bodyPr/>
          <a:lstStyle/>
          <a:p>
            <a:pPr marL="0" indent="0" algn="ctr" fontAlgn="t">
              <a:buNone/>
            </a:pPr>
            <a:endParaRPr lang="en-US" b="0" i="0" dirty="0">
              <a:solidFill>
                <a:srgbClr val="000000"/>
              </a:solidFill>
              <a:effectLst/>
              <a:latin typeface="Arial" panose="020B0604020202020204" pitchFamily="34" charset="0"/>
            </a:endParaRPr>
          </a:p>
          <a:p>
            <a:pPr algn="ctr"/>
            <a:r>
              <a:rPr lang="en-AU" sz="1800" u="sng" dirty="0">
                <a:effectLst/>
                <a:latin typeface="Century Gothic" panose="020B0502020202020204" pitchFamily="34" charset="0"/>
                <a:ea typeface="Times New Roman" panose="02020603050405020304" pitchFamily="18" charset="0"/>
              </a:rPr>
              <a:t>Our Vision</a:t>
            </a:r>
            <a:r>
              <a:rPr lang="en-GB" sz="1800" dirty="0">
                <a:effectLst/>
                <a:latin typeface="Century Gothic" panose="020B0502020202020204" pitchFamily="34" charset="0"/>
                <a:ea typeface="Times New Roman" panose="02020603050405020304" pitchFamily="18" charset="0"/>
              </a:rPr>
              <a:t> </a:t>
            </a:r>
            <a:endParaRPr lang="en-GB" sz="1800" dirty="0">
              <a:effectLst/>
              <a:latin typeface="Times New Roman" panose="02020603050405020304" pitchFamily="18" charset="0"/>
              <a:ea typeface="Times New Roman" panose="02020603050405020304" pitchFamily="18" charset="0"/>
            </a:endParaRPr>
          </a:p>
          <a:p>
            <a:pPr marL="0" indent="0" algn="ctr">
              <a:buNone/>
            </a:pPr>
            <a:r>
              <a:rPr lang="en-GB" sz="1800" dirty="0">
                <a:effectLst/>
                <a:latin typeface="Century Gothic" panose="020B0502020202020204" pitchFamily="34" charset="0"/>
                <a:ea typeface="Times New Roman" panose="02020603050405020304" pitchFamily="18" charset="0"/>
              </a:rPr>
              <a:t>Curious minds, resilient learners, compassionate community. </a:t>
            </a:r>
            <a:endParaRPr lang="en-GB" sz="1800" dirty="0">
              <a:effectLst/>
              <a:latin typeface="Times New Roman" panose="02020603050405020304" pitchFamily="18" charset="0"/>
              <a:ea typeface="Times New Roman" panose="02020603050405020304" pitchFamily="18" charset="0"/>
            </a:endParaRPr>
          </a:p>
          <a:p>
            <a:pPr marL="0" indent="0" algn="ctr">
              <a:buNone/>
            </a:pPr>
            <a:r>
              <a:rPr lang="en-GB" sz="1800" dirty="0">
                <a:effectLst/>
                <a:latin typeface="Century Gothic" panose="020B0502020202020204" pitchFamily="34" charset="0"/>
                <a:ea typeface="Times New Roman" panose="02020603050405020304" pitchFamily="18" charset="0"/>
              </a:rPr>
              <a:t>Be strong and courageous (Joshua 1:9)</a:t>
            </a:r>
            <a:endParaRPr lang="en-GB" sz="1800" dirty="0">
              <a:effectLst/>
              <a:latin typeface="Times New Roman" panose="02020603050405020304" pitchFamily="18" charset="0"/>
              <a:ea typeface="Times New Roman" panose="02020603050405020304" pitchFamily="18" charset="0"/>
            </a:endParaRPr>
          </a:p>
          <a:p>
            <a:endParaRPr lang="en-GB" dirty="0"/>
          </a:p>
        </p:txBody>
      </p:sp>
      <p:pic>
        <p:nvPicPr>
          <p:cNvPr id="4" name="Picture 2">
            <a:extLst>
              <a:ext uri="{FF2B5EF4-FFF2-40B4-BE49-F238E27FC236}">
                <a16:creationId xmlns:a16="http://schemas.microsoft.com/office/drawing/2014/main" id="{DD0933E5-361E-56F7-2CE6-456C417989B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3608" y="2952947"/>
            <a:ext cx="1604066" cy="1375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9">
            <a:extLst>
              <a:ext uri="{FF2B5EF4-FFF2-40B4-BE49-F238E27FC236}">
                <a16:creationId xmlns:a16="http://schemas.microsoft.com/office/drawing/2014/main" id="{68D96FE1-FA53-0F59-ADA2-3CA2C483231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29850" y="2385034"/>
            <a:ext cx="1477203" cy="1416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10">
            <a:extLst>
              <a:ext uri="{FF2B5EF4-FFF2-40B4-BE49-F238E27FC236}">
                <a16:creationId xmlns:a16="http://schemas.microsoft.com/office/drawing/2014/main" id="{1711F2EA-4643-5654-986D-0201D0D62A2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7802" y="1038429"/>
            <a:ext cx="1078657" cy="1808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8">
            <a:extLst>
              <a:ext uri="{FF2B5EF4-FFF2-40B4-BE49-F238E27FC236}">
                <a16:creationId xmlns:a16="http://schemas.microsoft.com/office/drawing/2014/main" id="{26B632E0-61C1-E287-86E8-4D7877059F6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68941" y="3132421"/>
            <a:ext cx="1611863" cy="1338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11">
            <a:extLst>
              <a:ext uri="{FF2B5EF4-FFF2-40B4-BE49-F238E27FC236}">
                <a16:creationId xmlns:a16="http://schemas.microsoft.com/office/drawing/2014/main" id="{08E2F27F-4F28-FC6E-1E79-1B276097C9B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68941" y="1180042"/>
            <a:ext cx="1243991" cy="1525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7">
            <a:extLst>
              <a:ext uri="{FF2B5EF4-FFF2-40B4-BE49-F238E27FC236}">
                <a16:creationId xmlns:a16="http://schemas.microsoft.com/office/drawing/2014/main" id="{7DD7251E-225A-0421-284A-03DB3096401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07363" y="2504837"/>
            <a:ext cx="1088965" cy="1500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itle 1">
            <a:extLst>
              <a:ext uri="{FF2B5EF4-FFF2-40B4-BE49-F238E27FC236}">
                <a16:creationId xmlns:a16="http://schemas.microsoft.com/office/drawing/2014/main" id="{892E0EAB-7CEA-6B80-E409-D3AAF7123A59}"/>
              </a:ext>
            </a:extLst>
          </p:cNvPr>
          <p:cNvSpPr>
            <a:spLocks noGrp="1"/>
          </p:cNvSpPr>
          <p:nvPr/>
        </p:nvSpPr>
        <p:spPr>
          <a:xfrm>
            <a:off x="2275360" y="1207681"/>
            <a:ext cx="4239928" cy="1155869"/>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4000" b="1" u="sng" dirty="0">
                <a:solidFill>
                  <a:schemeClr val="tx1"/>
                </a:solidFill>
                <a:latin typeface="Century Gothic" panose="020B0502020202020204" pitchFamily="34" charset="0"/>
              </a:rPr>
              <a:t>School Vision</a:t>
            </a:r>
          </a:p>
        </p:txBody>
      </p:sp>
    </p:spTree>
    <p:extLst>
      <p:ext uri="{BB962C8B-B14F-4D97-AF65-F5344CB8AC3E}">
        <p14:creationId xmlns:p14="http://schemas.microsoft.com/office/powerpoint/2010/main" val="2035110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a:xfrm>
            <a:off x="2275360" y="1207681"/>
            <a:ext cx="4239928" cy="1155869"/>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4000" b="1" u="sng" dirty="0">
                <a:solidFill>
                  <a:schemeClr val="tx1"/>
                </a:solidFill>
                <a:latin typeface="Century Gothic" panose="020B0502020202020204" pitchFamily="34" charset="0"/>
              </a:rPr>
              <a:t>School Values</a:t>
            </a: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2952947"/>
            <a:ext cx="1604066" cy="1375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9850" y="2385034"/>
            <a:ext cx="1477203" cy="1416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7802" y="1038429"/>
            <a:ext cx="1078657" cy="1808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68941" y="3132421"/>
            <a:ext cx="1611863" cy="1338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68941" y="1180042"/>
            <a:ext cx="1243991" cy="1525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393514" y="2509158"/>
            <a:ext cx="1088965" cy="1500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4178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a:xfrm>
            <a:off x="2275360" y="1207681"/>
            <a:ext cx="4239928" cy="1155869"/>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4000" b="1" u="sng" dirty="0">
                <a:solidFill>
                  <a:schemeClr val="tx1"/>
                </a:solidFill>
                <a:latin typeface="Century Gothic" panose="020B0502020202020204" pitchFamily="34" charset="0"/>
              </a:rPr>
              <a:t>Staff in Year 1</a:t>
            </a:r>
          </a:p>
        </p:txBody>
      </p:sp>
      <p:pic>
        <p:nvPicPr>
          <p:cNvPr id="2" name="Picture 1">
            <a:extLst>
              <a:ext uri="{FF2B5EF4-FFF2-40B4-BE49-F238E27FC236}">
                <a16:creationId xmlns:a16="http://schemas.microsoft.com/office/drawing/2014/main" id="{A0475B04-12E4-3D79-8873-452634E31FF6}"/>
              </a:ext>
            </a:extLst>
          </p:cNvPr>
          <p:cNvPicPr>
            <a:picLocks noChangeAspect="1"/>
          </p:cNvPicPr>
          <p:nvPr/>
        </p:nvPicPr>
        <p:blipFill>
          <a:blip r:embed="rId2"/>
          <a:srcRect l="3410" t="6951" r="16403" b="4850"/>
          <a:stretch/>
        </p:blipFill>
        <p:spPr>
          <a:xfrm>
            <a:off x="1043608" y="2576715"/>
            <a:ext cx="2008608" cy="3073603"/>
          </a:xfrm>
          <a:prstGeom prst="rect">
            <a:avLst/>
          </a:prstGeom>
        </p:spPr>
      </p:pic>
      <p:pic>
        <p:nvPicPr>
          <p:cNvPr id="3" name="Picture 2">
            <a:extLst>
              <a:ext uri="{FF2B5EF4-FFF2-40B4-BE49-F238E27FC236}">
                <a16:creationId xmlns:a16="http://schemas.microsoft.com/office/drawing/2014/main" id="{C70DAA29-B7C2-0A23-4BFA-A3116E07FA8C}"/>
              </a:ext>
            </a:extLst>
          </p:cNvPr>
          <p:cNvPicPr>
            <a:picLocks noChangeAspect="1"/>
          </p:cNvPicPr>
          <p:nvPr/>
        </p:nvPicPr>
        <p:blipFill>
          <a:blip r:embed="rId3"/>
          <a:stretch>
            <a:fillRect/>
          </a:stretch>
        </p:blipFill>
        <p:spPr>
          <a:xfrm>
            <a:off x="3465675" y="2576715"/>
            <a:ext cx="2212650" cy="3073603"/>
          </a:xfrm>
          <a:prstGeom prst="rect">
            <a:avLst/>
          </a:prstGeom>
        </p:spPr>
      </p:pic>
      <p:pic>
        <p:nvPicPr>
          <p:cNvPr id="11" name="Picture 10">
            <a:extLst>
              <a:ext uri="{FF2B5EF4-FFF2-40B4-BE49-F238E27FC236}">
                <a16:creationId xmlns:a16="http://schemas.microsoft.com/office/drawing/2014/main" id="{D8BB5D0C-E595-17E8-90CC-A9208D9264DE}"/>
              </a:ext>
            </a:extLst>
          </p:cNvPr>
          <p:cNvPicPr>
            <a:picLocks noChangeAspect="1"/>
          </p:cNvPicPr>
          <p:nvPr/>
        </p:nvPicPr>
        <p:blipFill>
          <a:blip r:embed="rId4"/>
          <a:stretch>
            <a:fillRect/>
          </a:stretch>
        </p:blipFill>
        <p:spPr>
          <a:xfrm>
            <a:off x="6228184" y="2556662"/>
            <a:ext cx="2049069" cy="3073603"/>
          </a:xfrm>
          <a:prstGeom prst="rect">
            <a:avLst/>
          </a:prstGeom>
        </p:spPr>
      </p:pic>
    </p:spTree>
    <p:extLst>
      <p:ext uri="{BB962C8B-B14F-4D97-AF65-F5344CB8AC3E}">
        <p14:creationId xmlns:p14="http://schemas.microsoft.com/office/powerpoint/2010/main" val="2155268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728192"/>
          </a:xfrm>
        </p:spPr>
        <p:txBody>
          <a:bodyPr>
            <a:noAutofit/>
          </a:bodyPr>
          <a:lstStyle/>
          <a:p>
            <a:r>
              <a:rPr lang="en-GB" sz="4000" u="sng" dirty="0">
                <a:latin typeface="Century Gothic" panose="020B0502020202020204" pitchFamily="34" charset="0"/>
              </a:rPr>
              <a:t>What do we learn in Year 1?</a:t>
            </a:r>
            <a:br>
              <a:rPr lang="en-GB" sz="4400" dirty="0"/>
            </a:br>
            <a:endParaRPr lang="en-GB" sz="4400" dirty="0"/>
          </a:p>
        </p:txBody>
      </p:sp>
      <p:sp>
        <p:nvSpPr>
          <p:cNvPr id="3" name="TextBox 2"/>
          <p:cNvSpPr txBox="1"/>
          <p:nvPr/>
        </p:nvSpPr>
        <p:spPr>
          <a:xfrm>
            <a:off x="467544" y="2060848"/>
            <a:ext cx="8013576" cy="4401205"/>
          </a:xfrm>
          <a:prstGeom prst="rect">
            <a:avLst/>
          </a:prstGeom>
          <a:noFill/>
        </p:spPr>
        <p:txBody>
          <a:bodyPr wrap="square" rtlCol="0">
            <a:spAutoFit/>
          </a:bodyPr>
          <a:lstStyle/>
          <a:p>
            <a:pPr>
              <a:buClr>
                <a:schemeClr val="accent3"/>
              </a:buClr>
            </a:pPr>
            <a:r>
              <a:rPr lang="en-GB" sz="2800" dirty="0">
                <a:latin typeface="Century Gothic" panose="020B0502020202020204" pitchFamily="34" charset="0"/>
              </a:rPr>
              <a:t>Main Topics:</a:t>
            </a:r>
          </a:p>
          <a:p>
            <a:pPr marL="342900" indent="-342900">
              <a:buClr>
                <a:schemeClr val="accent3"/>
              </a:buClr>
              <a:buFont typeface="Arial" panose="020B0604020202020204" pitchFamily="34" charset="0"/>
              <a:buChar char="•"/>
            </a:pPr>
            <a:r>
              <a:rPr lang="en-GB" sz="2800" dirty="0">
                <a:latin typeface="Century Gothic" panose="020B0502020202020204" pitchFamily="34" charset="0"/>
              </a:rPr>
              <a:t>Autumn 1- Autumn &amp; How have I changed? </a:t>
            </a:r>
          </a:p>
          <a:p>
            <a:pPr marL="342900" indent="-342900">
              <a:buClr>
                <a:schemeClr val="accent3"/>
              </a:buClr>
              <a:buFont typeface="Arial" panose="020B0604020202020204" pitchFamily="34" charset="0"/>
              <a:buChar char="•"/>
            </a:pPr>
            <a:r>
              <a:rPr lang="en-GB" sz="2800" dirty="0">
                <a:latin typeface="Century Gothic" panose="020B0502020202020204" pitchFamily="34" charset="0"/>
              </a:rPr>
              <a:t>Autumn 2 - Animals/Climates </a:t>
            </a:r>
          </a:p>
          <a:p>
            <a:pPr marL="342900" indent="-342900">
              <a:buClr>
                <a:schemeClr val="accent3"/>
              </a:buClr>
              <a:buFont typeface="Arial" panose="020B0604020202020204" pitchFamily="34" charset="0"/>
              <a:buChar char="•"/>
            </a:pPr>
            <a:r>
              <a:rPr lang="en-GB" sz="2800" dirty="0">
                <a:latin typeface="Century Gothic" panose="020B0502020202020204" pitchFamily="34" charset="0"/>
              </a:rPr>
              <a:t>Spring 1 - Where do we live? The Human Body</a:t>
            </a:r>
          </a:p>
          <a:p>
            <a:pPr marL="342900" indent="-342900">
              <a:buClr>
                <a:schemeClr val="accent3"/>
              </a:buClr>
              <a:buFont typeface="Arial" panose="020B0604020202020204" pitchFamily="34" charset="0"/>
              <a:buChar char="•"/>
            </a:pPr>
            <a:r>
              <a:rPr lang="en-GB" sz="2800" dirty="0">
                <a:latin typeface="Century Gothic" panose="020B0502020202020204" pitchFamily="34" charset="0"/>
              </a:rPr>
              <a:t>Spring 2 - Toys </a:t>
            </a:r>
          </a:p>
          <a:p>
            <a:pPr marL="342900" indent="-342900">
              <a:buClr>
                <a:schemeClr val="accent3"/>
              </a:buClr>
              <a:buFont typeface="Arial" panose="020B0604020202020204" pitchFamily="34" charset="0"/>
              <a:buChar char="•"/>
            </a:pPr>
            <a:r>
              <a:rPr lang="en-GB" sz="2800" dirty="0">
                <a:latin typeface="Century Gothic" panose="020B0502020202020204" pitchFamily="34" charset="0"/>
              </a:rPr>
              <a:t>Summer 1 – Kings, Queens &amp; Castles</a:t>
            </a:r>
          </a:p>
          <a:p>
            <a:pPr marL="342900" indent="-342900">
              <a:buClr>
                <a:schemeClr val="accent3"/>
              </a:buClr>
              <a:buFont typeface="Arial" panose="020B0604020202020204" pitchFamily="34" charset="0"/>
              <a:buChar char="•"/>
            </a:pPr>
            <a:r>
              <a:rPr lang="en-GB" sz="2800" dirty="0">
                <a:latin typeface="Century Gothic" panose="020B0502020202020204" pitchFamily="34" charset="0"/>
              </a:rPr>
              <a:t>Summer 2 – Growing things, Weather</a:t>
            </a:r>
          </a:p>
          <a:p>
            <a:pPr marL="342900" indent="-342900">
              <a:buClr>
                <a:schemeClr val="accent3"/>
              </a:buClr>
              <a:buFont typeface="Arial" panose="020B0604020202020204" pitchFamily="34" charset="0"/>
              <a:buChar char="•"/>
            </a:pPr>
            <a:endParaRPr lang="en-GB" sz="2800" dirty="0">
              <a:latin typeface="Century Gothic" panose="020B0502020202020204" pitchFamily="34" charset="0"/>
            </a:endParaRPr>
          </a:p>
        </p:txBody>
      </p:sp>
    </p:spTree>
    <p:extLst>
      <p:ext uri="{BB962C8B-B14F-4D97-AF65-F5344CB8AC3E}">
        <p14:creationId xmlns:p14="http://schemas.microsoft.com/office/powerpoint/2010/main" val="2303701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692696"/>
            <a:ext cx="7920880" cy="1461939"/>
          </a:xfrm>
          <a:prstGeom prst="rect">
            <a:avLst/>
          </a:prstGeom>
          <a:noFill/>
        </p:spPr>
        <p:txBody>
          <a:bodyPr wrap="square" rtlCol="0">
            <a:spAutoFit/>
          </a:bodyPr>
          <a:lstStyle/>
          <a:p>
            <a:pPr algn="ctr"/>
            <a:r>
              <a:rPr lang="en-GB" sz="3200" u="sng" dirty="0">
                <a:solidFill>
                  <a:schemeClr val="accent1">
                    <a:lumMod val="50000"/>
                  </a:schemeClr>
                </a:solidFill>
                <a:latin typeface="Century Gothic" panose="020B0502020202020204" pitchFamily="34" charset="0"/>
              </a:rPr>
              <a:t>Meeting Year 1 Expectations</a:t>
            </a:r>
          </a:p>
          <a:p>
            <a:pPr algn="ctr"/>
            <a:r>
              <a:rPr lang="en-GB" sz="3200" u="sng" dirty="0">
                <a:solidFill>
                  <a:schemeClr val="accent1">
                    <a:lumMod val="50000"/>
                  </a:schemeClr>
                </a:solidFill>
                <a:latin typeface="Century Gothic" panose="020B0502020202020204" pitchFamily="34" charset="0"/>
              </a:rPr>
              <a:t>Phonics:</a:t>
            </a:r>
          </a:p>
          <a:p>
            <a:pPr algn="ctr"/>
            <a:endParaRPr lang="en-GB" sz="2500" dirty="0">
              <a:latin typeface="Century Gothic" panose="020B0502020202020204" pitchFamily="34" charset="0"/>
            </a:endParaRPr>
          </a:p>
        </p:txBody>
      </p:sp>
      <p:sp>
        <p:nvSpPr>
          <p:cNvPr id="6" name="TextBox 5"/>
          <p:cNvSpPr txBox="1"/>
          <p:nvPr/>
        </p:nvSpPr>
        <p:spPr>
          <a:xfrm>
            <a:off x="395536" y="1795175"/>
            <a:ext cx="8064896" cy="3908762"/>
          </a:xfrm>
          <a:prstGeom prst="rect">
            <a:avLst/>
          </a:prstGeom>
          <a:noFill/>
        </p:spPr>
        <p:txBody>
          <a:bodyPr wrap="square" rtlCol="0">
            <a:spAutoFit/>
          </a:bodyPr>
          <a:lstStyle/>
          <a:p>
            <a:pPr marL="285750" indent="-285750">
              <a:buFont typeface="Arial" panose="020B0604020202020204" pitchFamily="34" charset="0"/>
              <a:buChar char="•"/>
            </a:pPr>
            <a:endParaRPr lang="en-GB" dirty="0">
              <a:solidFill>
                <a:schemeClr val="accent3"/>
              </a:solidFill>
              <a:latin typeface="Century Gothic" panose="020B0502020202020204" pitchFamily="34" charset="0"/>
            </a:endParaRPr>
          </a:p>
          <a:p>
            <a:pPr marL="285750" lvl="0" indent="-285750" hangingPunct="0">
              <a:buClr>
                <a:schemeClr val="accent3"/>
              </a:buClr>
              <a:buFont typeface="Arial" panose="020B0604020202020204" pitchFamily="34" charset="0"/>
              <a:buChar char="•"/>
            </a:pPr>
            <a:r>
              <a:rPr lang="en-GB" sz="2400" dirty="0">
                <a:latin typeface="Century Gothic" panose="020B0502020202020204" pitchFamily="34" charset="0"/>
              </a:rPr>
              <a:t>Say all letters of the alphabet and the sounds which they represent </a:t>
            </a:r>
          </a:p>
          <a:p>
            <a:pPr marL="285750" lvl="0" indent="-285750" hangingPunct="0">
              <a:buClr>
                <a:schemeClr val="accent3"/>
              </a:buClr>
              <a:buFont typeface="Arial" panose="020B0604020202020204" pitchFamily="34" charset="0"/>
              <a:buChar char="•"/>
            </a:pPr>
            <a:endParaRPr lang="en-GB" sz="2400" dirty="0">
              <a:latin typeface="Century Gothic" panose="020B0502020202020204" pitchFamily="34" charset="0"/>
            </a:endParaRPr>
          </a:p>
          <a:p>
            <a:pPr marL="285750" lvl="0" indent="-285750" hangingPunct="0">
              <a:buClr>
                <a:schemeClr val="accent3"/>
              </a:buClr>
              <a:buFont typeface="Arial" panose="020B0604020202020204" pitchFamily="34" charset="0"/>
              <a:buChar char="•"/>
            </a:pPr>
            <a:r>
              <a:rPr lang="en-GB" sz="2400" dirty="0">
                <a:latin typeface="Century Gothic" panose="020B0502020202020204" pitchFamily="34" charset="0"/>
              </a:rPr>
              <a:t>40+  sounds</a:t>
            </a:r>
          </a:p>
          <a:p>
            <a:pPr marL="285750" indent="-285750">
              <a:buClr>
                <a:schemeClr val="accent3"/>
              </a:buClr>
              <a:buFont typeface="Arial" panose="020B0604020202020204" pitchFamily="34" charset="0"/>
              <a:buChar char="•"/>
            </a:pPr>
            <a:endParaRPr lang="en-GB" sz="2400" dirty="0">
              <a:latin typeface="Century Gothic" panose="020B0502020202020204" pitchFamily="34" charset="0"/>
            </a:endParaRPr>
          </a:p>
          <a:p>
            <a:pPr marL="285750" lvl="0" indent="-285750" hangingPunct="0">
              <a:buClr>
                <a:schemeClr val="accent3"/>
              </a:buClr>
              <a:buFont typeface="Arial" panose="020B0604020202020204" pitchFamily="34" charset="0"/>
              <a:buChar char="•"/>
            </a:pPr>
            <a:r>
              <a:rPr lang="en-GB" sz="2400" dirty="0">
                <a:latin typeface="Century Gothic" panose="020B0502020202020204" pitchFamily="34" charset="0"/>
              </a:rPr>
              <a:t>The process of segmenting spoken words into sounds </a:t>
            </a:r>
          </a:p>
          <a:p>
            <a:pPr lvl="0" hangingPunct="0">
              <a:buClr>
                <a:schemeClr val="accent3"/>
              </a:buClr>
            </a:pPr>
            <a:endParaRPr lang="en-GB" sz="2400" dirty="0">
              <a:latin typeface="Century Gothic" panose="020B0502020202020204" pitchFamily="34" charset="0"/>
            </a:endParaRPr>
          </a:p>
          <a:p>
            <a:pPr marL="285750" lvl="0" indent="-285750" hangingPunct="0">
              <a:buClr>
                <a:schemeClr val="accent3"/>
              </a:buClr>
              <a:buFont typeface="Arial" panose="020B0604020202020204" pitchFamily="34" charset="0"/>
              <a:buChar char="•"/>
            </a:pPr>
            <a:r>
              <a:rPr lang="en-GB" sz="2400" dirty="0">
                <a:latin typeface="Century Gothic" panose="020B0502020202020204" pitchFamily="34" charset="0"/>
              </a:rPr>
              <a:t>Division of words in syllables </a:t>
            </a:r>
          </a:p>
          <a:p>
            <a:endParaRPr lang="en-GB" sz="1400" dirty="0">
              <a:latin typeface="Century Gothic" panose="020B0502020202020204" pitchFamily="34" charset="0"/>
            </a:endParaRPr>
          </a:p>
        </p:txBody>
      </p:sp>
    </p:spTree>
    <p:extLst>
      <p:ext uri="{BB962C8B-B14F-4D97-AF65-F5344CB8AC3E}">
        <p14:creationId xmlns:p14="http://schemas.microsoft.com/office/powerpoint/2010/main" val="794744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457200" y="1935163"/>
          <a:ext cx="7920880" cy="4182224"/>
        </p:xfrm>
        <a:graphic>
          <a:graphicData uri="http://schemas.openxmlformats.org/drawingml/2006/table">
            <a:tbl>
              <a:tblPr firstRow="1" bandRow="1">
                <a:tableStyleId>{5C22544A-7EE6-4342-B048-85BDC9FD1C3A}</a:tableStyleId>
              </a:tblPr>
              <a:tblGrid>
                <a:gridCol w="7920880">
                  <a:extLst>
                    <a:ext uri="{9D8B030D-6E8A-4147-A177-3AD203B41FA5}">
                      <a16:colId xmlns:a16="http://schemas.microsoft.com/office/drawing/2014/main" val="20000"/>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latin typeface="Century Gothic" pitchFamily="34" charset="0"/>
                        </a:rPr>
                        <a:t>WORD</a:t>
                      </a:r>
                      <a:r>
                        <a:rPr lang="en-GB" sz="1400" b="1" baseline="0" dirty="0">
                          <a:solidFill>
                            <a:schemeClr val="tx1"/>
                          </a:solidFill>
                          <a:latin typeface="Century Gothic" pitchFamily="34" charset="0"/>
                        </a:rPr>
                        <a:t> READING</a:t>
                      </a:r>
                      <a:endParaRPr lang="en-GB" sz="1400" b="1" dirty="0">
                        <a:solidFill>
                          <a:schemeClr val="tx1"/>
                        </a:solidFill>
                        <a:latin typeface="Century Gothic" pitchFamily="34" charset="0"/>
                      </a:endParaRPr>
                    </a:p>
                  </a:txBody>
                  <a:tcPr>
                    <a:solidFill>
                      <a:schemeClr val="accent1">
                        <a:lumMod val="60000"/>
                        <a:lumOff val="40000"/>
                      </a:schemeClr>
                    </a:solidFill>
                  </a:tcPr>
                </a:tc>
                <a:extLst>
                  <a:ext uri="{0D108BD9-81ED-4DB2-BD59-A6C34878D82A}">
                    <a16:rowId xmlns:a16="http://schemas.microsoft.com/office/drawing/2014/main" val="10000"/>
                  </a:ext>
                </a:extLst>
              </a:tr>
              <a:tr h="5652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Century Gothic" panose="020B0502020202020204" pitchFamily="34" charset="0"/>
                          <a:ea typeface="+mn-ea"/>
                          <a:cs typeface="+mn-cs"/>
                        </a:rPr>
                        <a:t>Apply</a:t>
                      </a:r>
                      <a:r>
                        <a:rPr lang="en-GB" sz="1400" kern="1200" dirty="0">
                          <a:solidFill>
                            <a:schemeClr val="dk1"/>
                          </a:solidFill>
                          <a:effectLst/>
                          <a:latin typeface="Century Gothic" panose="020B0502020202020204" pitchFamily="34" charset="0"/>
                          <a:ea typeface="+mn-ea"/>
                          <a:cs typeface="+mn-cs"/>
                        </a:rPr>
                        <a:t> </a:t>
                      </a:r>
                      <a:r>
                        <a:rPr lang="en-GB" sz="1400" b="1" kern="1200" dirty="0">
                          <a:solidFill>
                            <a:schemeClr val="dk1"/>
                          </a:solidFill>
                          <a:effectLst/>
                          <a:latin typeface="Century Gothic" panose="020B0502020202020204" pitchFamily="34" charset="0"/>
                          <a:ea typeface="+mn-ea"/>
                          <a:cs typeface="+mn-cs"/>
                        </a:rPr>
                        <a:t>phonic</a:t>
                      </a:r>
                      <a:r>
                        <a:rPr lang="en-GB" sz="1400" kern="1200" dirty="0">
                          <a:solidFill>
                            <a:schemeClr val="dk1"/>
                          </a:solidFill>
                          <a:effectLst/>
                          <a:latin typeface="Century Gothic" panose="020B0502020202020204" pitchFamily="34" charset="0"/>
                          <a:ea typeface="+mn-ea"/>
                          <a:cs typeface="+mn-cs"/>
                        </a:rPr>
                        <a:t> </a:t>
                      </a:r>
                      <a:r>
                        <a:rPr lang="en-GB" sz="1400" b="1" kern="1200" dirty="0">
                          <a:solidFill>
                            <a:schemeClr val="dk1"/>
                          </a:solidFill>
                          <a:effectLst/>
                          <a:latin typeface="Century Gothic" panose="020B0502020202020204" pitchFamily="34" charset="0"/>
                          <a:ea typeface="+mn-ea"/>
                          <a:cs typeface="+mn-cs"/>
                        </a:rPr>
                        <a:t>knowledge</a:t>
                      </a:r>
                      <a:r>
                        <a:rPr lang="en-GB" sz="1400" kern="1200" dirty="0">
                          <a:solidFill>
                            <a:schemeClr val="dk1"/>
                          </a:solidFill>
                          <a:effectLst/>
                          <a:latin typeface="Century Gothic" panose="020B0502020202020204" pitchFamily="34" charset="0"/>
                          <a:ea typeface="+mn-ea"/>
                          <a:cs typeface="+mn-cs"/>
                        </a:rPr>
                        <a:t> </a:t>
                      </a:r>
                      <a:r>
                        <a:rPr lang="en-GB" sz="1400" b="1" kern="1200" dirty="0">
                          <a:solidFill>
                            <a:schemeClr val="dk1"/>
                          </a:solidFill>
                          <a:effectLst/>
                          <a:latin typeface="Century Gothic" panose="020B0502020202020204" pitchFamily="34" charset="0"/>
                          <a:ea typeface="+mn-ea"/>
                          <a:cs typeface="+mn-cs"/>
                        </a:rPr>
                        <a:t>and</a:t>
                      </a:r>
                      <a:r>
                        <a:rPr lang="en-GB" sz="1400" kern="1200" dirty="0">
                          <a:solidFill>
                            <a:schemeClr val="dk1"/>
                          </a:solidFill>
                          <a:effectLst/>
                          <a:latin typeface="Century Gothic" panose="020B0502020202020204" pitchFamily="34" charset="0"/>
                          <a:ea typeface="+mn-ea"/>
                          <a:cs typeface="+mn-cs"/>
                        </a:rPr>
                        <a:t> </a:t>
                      </a:r>
                      <a:r>
                        <a:rPr lang="en-GB" sz="1400" b="1" kern="1200" dirty="0">
                          <a:solidFill>
                            <a:schemeClr val="dk1"/>
                          </a:solidFill>
                          <a:effectLst/>
                          <a:latin typeface="Century Gothic" panose="020B0502020202020204" pitchFamily="34" charset="0"/>
                          <a:ea typeface="+mn-ea"/>
                          <a:cs typeface="+mn-cs"/>
                        </a:rPr>
                        <a:t>skills</a:t>
                      </a:r>
                      <a:r>
                        <a:rPr lang="en-GB" sz="1400" kern="1200" dirty="0">
                          <a:solidFill>
                            <a:schemeClr val="dk1"/>
                          </a:solidFill>
                          <a:effectLst/>
                          <a:latin typeface="Century Gothic" panose="020B0502020202020204" pitchFamily="34" charset="0"/>
                          <a:ea typeface="+mn-ea"/>
                          <a:cs typeface="+mn-cs"/>
                        </a:rPr>
                        <a:t> </a:t>
                      </a:r>
                      <a:r>
                        <a:rPr lang="en-GB" sz="1400" b="1" kern="1200" dirty="0">
                          <a:solidFill>
                            <a:schemeClr val="dk1"/>
                          </a:solidFill>
                          <a:effectLst/>
                          <a:latin typeface="Century Gothic" panose="020B0502020202020204" pitchFamily="34" charset="0"/>
                          <a:ea typeface="+mn-ea"/>
                          <a:cs typeface="+mn-cs"/>
                        </a:rPr>
                        <a:t>as</a:t>
                      </a:r>
                      <a:r>
                        <a:rPr lang="en-GB" sz="1400" kern="1200" dirty="0">
                          <a:solidFill>
                            <a:schemeClr val="dk1"/>
                          </a:solidFill>
                          <a:effectLst/>
                          <a:latin typeface="Century Gothic" panose="020B0502020202020204" pitchFamily="34" charset="0"/>
                          <a:ea typeface="+mn-ea"/>
                          <a:cs typeface="+mn-cs"/>
                        </a:rPr>
                        <a:t> </a:t>
                      </a:r>
                      <a:r>
                        <a:rPr lang="en-GB" sz="1400" b="1" kern="1200" dirty="0">
                          <a:solidFill>
                            <a:schemeClr val="dk1"/>
                          </a:solidFill>
                          <a:effectLst/>
                          <a:latin typeface="Century Gothic" panose="020B0502020202020204" pitchFamily="34" charset="0"/>
                          <a:ea typeface="+mn-ea"/>
                          <a:cs typeface="+mn-cs"/>
                        </a:rPr>
                        <a:t>the</a:t>
                      </a:r>
                      <a:r>
                        <a:rPr lang="en-GB" sz="1400" kern="1200" dirty="0">
                          <a:solidFill>
                            <a:schemeClr val="dk1"/>
                          </a:solidFill>
                          <a:effectLst/>
                          <a:latin typeface="Century Gothic" panose="020B0502020202020204" pitchFamily="34" charset="0"/>
                          <a:ea typeface="+mn-ea"/>
                          <a:cs typeface="+mn-cs"/>
                        </a:rPr>
                        <a:t> </a:t>
                      </a:r>
                      <a:r>
                        <a:rPr lang="en-GB" sz="1400" b="1" kern="1200" dirty="0">
                          <a:solidFill>
                            <a:schemeClr val="dk1"/>
                          </a:solidFill>
                          <a:effectLst/>
                          <a:latin typeface="Century Gothic" panose="020B0502020202020204" pitchFamily="34" charset="0"/>
                          <a:ea typeface="+mn-ea"/>
                          <a:cs typeface="+mn-cs"/>
                        </a:rPr>
                        <a:t>route</a:t>
                      </a:r>
                      <a:r>
                        <a:rPr lang="en-GB" sz="1400" kern="1200" dirty="0">
                          <a:solidFill>
                            <a:schemeClr val="dk1"/>
                          </a:solidFill>
                          <a:effectLst/>
                          <a:latin typeface="Century Gothic" panose="020B0502020202020204" pitchFamily="34" charset="0"/>
                          <a:ea typeface="+mn-ea"/>
                          <a:cs typeface="+mn-cs"/>
                        </a:rPr>
                        <a:t> </a:t>
                      </a:r>
                      <a:r>
                        <a:rPr lang="en-GB" sz="1400" b="1" kern="1200" dirty="0">
                          <a:solidFill>
                            <a:schemeClr val="dk1"/>
                          </a:solidFill>
                          <a:effectLst/>
                          <a:latin typeface="Century Gothic" panose="020B0502020202020204" pitchFamily="34" charset="0"/>
                          <a:ea typeface="+mn-ea"/>
                          <a:cs typeface="+mn-cs"/>
                        </a:rPr>
                        <a:t>to</a:t>
                      </a:r>
                      <a:r>
                        <a:rPr lang="en-GB" sz="1400" kern="1200" dirty="0">
                          <a:solidFill>
                            <a:schemeClr val="dk1"/>
                          </a:solidFill>
                          <a:effectLst/>
                          <a:latin typeface="Century Gothic" panose="020B0502020202020204" pitchFamily="34" charset="0"/>
                          <a:ea typeface="+mn-ea"/>
                          <a:cs typeface="+mn-cs"/>
                        </a:rPr>
                        <a:t> </a:t>
                      </a:r>
                      <a:r>
                        <a:rPr lang="en-GB" sz="1400" b="1" kern="1200" dirty="0">
                          <a:solidFill>
                            <a:schemeClr val="dk1"/>
                          </a:solidFill>
                          <a:effectLst/>
                          <a:latin typeface="Century Gothic" panose="020B0502020202020204" pitchFamily="34" charset="0"/>
                          <a:ea typeface="+mn-ea"/>
                          <a:cs typeface="+mn-cs"/>
                        </a:rPr>
                        <a:t>decode</a:t>
                      </a:r>
                      <a:r>
                        <a:rPr lang="en-GB" sz="1400" kern="1200" dirty="0">
                          <a:solidFill>
                            <a:schemeClr val="dk1"/>
                          </a:solidFill>
                          <a:effectLst/>
                          <a:latin typeface="Century Gothic" panose="020B0502020202020204" pitchFamily="34" charset="0"/>
                          <a:ea typeface="+mn-ea"/>
                          <a:cs typeface="+mn-cs"/>
                        </a:rPr>
                        <a:t> </a:t>
                      </a:r>
                      <a:r>
                        <a:rPr lang="en-GB" sz="1400" b="1" kern="1200" dirty="0">
                          <a:solidFill>
                            <a:schemeClr val="dk1"/>
                          </a:solidFill>
                          <a:effectLst/>
                          <a:latin typeface="Century Gothic" panose="020B0502020202020204" pitchFamily="34" charset="0"/>
                          <a:ea typeface="+mn-ea"/>
                          <a:cs typeface="+mn-cs"/>
                        </a:rPr>
                        <a:t>words</a:t>
                      </a:r>
                    </a:p>
                  </a:txBody>
                  <a:tcPr/>
                </a:tc>
                <a:extLst>
                  <a:ext uri="{0D108BD9-81ED-4DB2-BD59-A6C34878D82A}">
                    <a16:rowId xmlns:a16="http://schemas.microsoft.com/office/drawing/2014/main" val="10001"/>
                  </a:ext>
                </a:extLst>
              </a:tr>
              <a:tr h="370840">
                <a:tc>
                  <a:txBody>
                    <a:bodyPr/>
                    <a:lstStyle/>
                    <a:p>
                      <a:r>
                        <a:rPr lang="en-GB" sz="1100" kern="1200" dirty="0">
                          <a:solidFill>
                            <a:schemeClr val="dk1"/>
                          </a:solidFill>
                          <a:effectLst/>
                          <a:latin typeface="Century Gothic" panose="020B0502020202020204" pitchFamily="34" charset="0"/>
                          <a:ea typeface="+mn-ea"/>
                          <a:cs typeface="+mn-cs"/>
                        </a:rPr>
                        <a:t>Match</a:t>
                      </a:r>
                      <a:r>
                        <a:rPr lang="en-GB" sz="1100" kern="1200" baseline="0" dirty="0">
                          <a:solidFill>
                            <a:schemeClr val="dk1"/>
                          </a:solidFill>
                          <a:effectLst/>
                          <a:latin typeface="Century Gothic" panose="020B0502020202020204" pitchFamily="34" charset="0"/>
                          <a:ea typeface="+mn-ea"/>
                          <a:cs typeface="+mn-cs"/>
                        </a:rPr>
                        <a:t> all 40+ graphemes to their phonemes (Phase 3)</a:t>
                      </a:r>
                      <a:endParaRPr lang="en-GB" sz="1100" kern="1200" dirty="0">
                        <a:solidFill>
                          <a:schemeClr val="dk1"/>
                        </a:solidFill>
                        <a:effectLst/>
                        <a:latin typeface="Century Gothic" panose="020B0502020202020204" pitchFamily="34" charset="0"/>
                        <a:ea typeface="+mn-ea"/>
                        <a:cs typeface="+mn-cs"/>
                      </a:endParaRPr>
                    </a:p>
                  </a:txBody>
                  <a:tcPr/>
                </a:tc>
                <a:extLst>
                  <a:ext uri="{0D108BD9-81ED-4DB2-BD59-A6C34878D82A}">
                    <a16:rowId xmlns:a16="http://schemas.microsoft.com/office/drawing/2014/main" val="10002"/>
                  </a:ext>
                </a:extLst>
              </a:tr>
              <a:tr h="370840">
                <a:tc>
                  <a:txBody>
                    <a:bodyPr/>
                    <a:lstStyle/>
                    <a:p>
                      <a:pPr lvl="0"/>
                      <a:r>
                        <a:rPr lang="en-GB" sz="1100" kern="1200" dirty="0">
                          <a:solidFill>
                            <a:schemeClr val="dk1"/>
                          </a:solidFill>
                          <a:effectLst/>
                          <a:latin typeface="Century Gothic" panose="020B0502020202020204" pitchFamily="34" charset="0"/>
                          <a:ea typeface="+mn-ea"/>
                          <a:cs typeface="+mn-cs"/>
                        </a:rPr>
                        <a:t>Blend</a:t>
                      </a:r>
                      <a:r>
                        <a:rPr lang="en-GB" sz="1100" kern="1200" baseline="0" dirty="0">
                          <a:solidFill>
                            <a:schemeClr val="dk1"/>
                          </a:solidFill>
                          <a:effectLst/>
                          <a:latin typeface="Century Gothic" panose="020B0502020202020204" pitchFamily="34" charset="0"/>
                          <a:ea typeface="+mn-ea"/>
                          <a:cs typeface="+mn-cs"/>
                        </a:rPr>
                        <a:t> sounds in unfamiliar words based on known GPCs </a:t>
                      </a:r>
                      <a:endParaRPr lang="en-GB" sz="1100" b="0" kern="1200" dirty="0">
                        <a:solidFill>
                          <a:schemeClr val="dk1"/>
                        </a:solidFill>
                        <a:effectLst/>
                        <a:latin typeface="Century Gothic" pitchFamily="34" charset="0"/>
                        <a:ea typeface="+mn-ea"/>
                        <a:cs typeface="+mn-cs"/>
                      </a:endParaRPr>
                    </a:p>
                  </a:txBody>
                  <a:tcPr/>
                </a:tc>
                <a:extLst>
                  <a:ext uri="{0D108BD9-81ED-4DB2-BD59-A6C34878D82A}">
                    <a16:rowId xmlns:a16="http://schemas.microsoft.com/office/drawing/2014/main" val="10003"/>
                  </a:ext>
                </a:extLst>
              </a:tr>
              <a:tr h="370840">
                <a:tc>
                  <a:txBody>
                    <a:bodyPr/>
                    <a:lstStyle/>
                    <a:p>
                      <a:pPr lvl="0"/>
                      <a:r>
                        <a:rPr lang="en-GB" sz="1100" kern="1200" dirty="0">
                          <a:solidFill>
                            <a:schemeClr val="dk1"/>
                          </a:solidFill>
                          <a:effectLst/>
                          <a:latin typeface="Century Gothic" pitchFamily="34" charset="0"/>
                          <a:ea typeface="+mn-ea"/>
                          <a:cs typeface="+mn-cs"/>
                        </a:rPr>
                        <a:t>Read common words using phonic knowledge  where possible</a:t>
                      </a:r>
                    </a:p>
                  </a:txBody>
                  <a:tcPr/>
                </a:tc>
                <a:extLst>
                  <a:ext uri="{0D108BD9-81ED-4DB2-BD59-A6C34878D82A}">
                    <a16:rowId xmlns:a16="http://schemas.microsoft.com/office/drawing/2014/main" val="10004"/>
                  </a:ext>
                </a:extLst>
              </a:tr>
              <a:tr h="370840">
                <a:tc>
                  <a:txBody>
                    <a:bodyPr/>
                    <a:lstStyle/>
                    <a:p>
                      <a:pPr lvl="0"/>
                      <a:r>
                        <a:rPr lang="en-GB" sz="1100" kern="1200" dirty="0">
                          <a:solidFill>
                            <a:schemeClr val="dk1"/>
                          </a:solidFill>
                          <a:effectLst/>
                          <a:latin typeface="Century Gothic" pitchFamily="34" charset="0"/>
                          <a:ea typeface="+mn-ea"/>
                          <a:cs typeface="+mn-cs"/>
                        </a:rPr>
                        <a:t>Read words containing taught GPCs and s, es, ing, ed, er , est endings</a:t>
                      </a:r>
                    </a:p>
                  </a:txBody>
                  <a:tcPr/>
                </a:tc>
                <a:extLst>
                  <a:ext uri="{0D108BD9-81ED-4DB2-BD59-A6C34878D82A}">
                    <a16:rowId xmlns:a16="http://schemas.microsoft.com/office/drawing/2014/main" val="10005"/>
                  </a:ext>
                </a:extLst>
              </a:tr>
              <a:tr h="370840">
                <a:tc>
                  <a:txBody>
                    <a:bodyPr/>
                    <a:lstStyle/>
                    <a:p>
                      <a:pPr lvl="0"/>
                      <a:r>
                        <a:rPr lang="en-GB" sz="1100" kern="1200" dirty="0">
                          <a:solidFill>
                            <a:schemeClr val="dk1"/>
                          </a:solidFill>
                          <a:effectLst/>
                          <a:latin typeface="Century Gothic" pitchFamily="34" charset="0"/>
                          <a:ea typeface="+mn-ea"/>
                          <a:cs typeface="+mn-cs"/>
                        </a:rPr>
                        <a:t>Read words of more than one syllable that contain taught GPCs</a:t>
                      </a:r>
                    </a:p>
                  </a:txBody>
                  <a:tcPr/>
                </a:tc>
                <a:extLst>
                  <a:ext uri="{0D108BD9-81ED-4DB2-BD59-A6C34878D82A}">
                    <a16:rowId xmlns:a16="http://schemas.microsoft.com/office/drawing/2014/main" val="1000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effectLst/>
                          <a:latin typeface="Century Gothic" pitchFamily="34" charset="0"/>
                          <a:ea typeface="+mn-ea"/>
                          <a:cs typeface="+mn-cs"/>
                        </a:rPr>
                        <a:t>Read words with contractions, e.g. I’m, I’ll, we’ll, and understand that the apostrophe represents the omitted letter(s)</a:t>
                      </a:r>
                    </a:p>
                    <a:p>
                      <a:pPr lvl="0"/>
                      <a:endParaRPr lang="en-GB" sz="1100" kern="1200" dirty="0">
                        <a:solidFill>
                          <a:schemeClr val="dk1"/>
                        </a:solidFill>
                        <a:effectLst/>
                        <a:latin typeface="Century Gothic" pitchFamily="34" charset="0"/>
                        <a:ea typeface="+mn-ea"/>
                        <a:cs typeface="+mn-cs"/>
                      </a:endParaRPr>
                    </a:p>
                  </a:txBody>
                  <a:tcPr/>
                </a:tc>
                <a:extLst>
                  <a:ext uri="{0D108BD9-81ED-4DB2-BD59-A6C34878D82A}">
                    <a16:rowId xmlns:a16="http://schemas.microsoft.com/office/drawing/2014/main" val="1000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chemeClr val="dk1"/>
                          </a:solidFill>
                          <a:effectLst/>
                          <a:latin typeface="Century Gothic" pitchFamily="34" charset="0"/>
                          <a:ea typeface="+mn-ea"/>
                          <a:cs typeface="+mn-cs"/>
                        </a:rPr>
                        <a:t>Read phonically decodable texts</a:t>
                      </a:r>
                    </a:p>
                  </a:txBody>
                  <a:tcPr/>
                </a:tc>
                <a:extLst>
                  <a:ext uri="{0D108BD9-81ED-4DB2-BD59-A6C34878D82A}">
                    <a16:rowId xmlns:a16="http://schemas.microsoft.com/office/drawing/2014/main" val="1000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chemeClr val="dk1"/>
                          </a:solidFill>
                          <a:effectLst/>
                          <a:latin typeface="Century Gothic" pitchFamily="34" charset="0"/>
                          <a:ea typeface="+mn-ea"/>
                          <a:cs typeface="+mn-cs"/>
                        </a:rPr>
                        <a:t>Read phonically decodable texts with confidence</a:t>
                      </a:r>
                    </a:p>
                    <a:p>
                      <a:pPr lvl="0"/>
                      <a:endParaRPr lang="en-GB" sz="1100" kern="1200" dirty="0">
                        <a:solidFill>
                          <a:schemeClr val="dk1"/>
                        </a:solidFill>
                        <a:effectLst/>
                        <a:latin typeface="Century Gothic" pitchFamily="34" charset="0"/>
                        <a:ea typeface="+mn-ea"/>
                        <a:cs typeface="+mn-cs"/>
                      </a:endParaRPr>
                    </a:p>
                  </a:txBody>
                  <a:tcPr/>
                </a:tc>
                <a:extLst>
                  <a:ext uri="{0D108BD9-81ED-4DB2-BD59-A6C34878D82A}">
                    <a16:rowId xmlns:a16="http://schemas.microsoft.com/office/drawing/2014/main" val="10009"/>
                  </a:ext>
                </a:extLst>
              </a:tr>
            </a:tbl>
          </a:graphicData>
        </a:graphic>
      </p:graphicFrame>
      <p:sp>
        <p:nvSpPr>
          <p:cNvPr id="3" name="Rectangle 2"/>
          <p:cNvSpPr/>
          <p:nvPr/>
        </p:nvSpPr>
        <p:spPr>
          <a:xfrm>
            <a:off x="467545" y="980728"/>
            <a:ext cx="6818830" cy="584775"/>
          </a:xfrm>
          <a:prstGeom prst="rect">
            <a:avLst/>
          </a:prstGeom>
        </p:spPr>
        <p:txBody>
          <a:bodyPr wrap="square">
            <a:spAutoFit/>
          </a:bodyPr>
          <a:lstStyle/>
          <a:p>
            <a:r>
              <a:rPr lang="en-GB" sz="3200" u="sng" dirty="0">
                <a:solidFill>
                  <a:schemeClr val="tx2"/>
                </a:solidFill>
                <a:latin typeface="Century Gothic" panose="020B0502020202020204" pitchFamily="34" charset="0"/>
              </a:rPr>
              <a:t>Year 1 Expectations: Reading</a:t>
            </a:r>
            <a:endParaRPr lang="en-GB" sz="3200" u="sng" dirty="0">
              <a:solidFill>
                <a:schemeClr val="tx2"/>
              </a:solidFill>
            </a:endParaRPr>
          </a:p>
        </p:txBody>
      </p:sp>
    </p:spTree>
    <p:extLst>
      <p:ext uri="{BB962C8B-B14F-4D97-AF65-F5344CB8AC3E}">
        <p14:creationId xmlns:p14="http://schemas.microsoft.com/office/powerpoint/2010/main" val="518218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B9FC5B9-DBDC-439D-9FFC-D3534770D08D}" type="slidenum">
              <a:rPr lang="en-GB" smtClean="0"/>
              <a:t>8</a:t>
            </a:fld>
            <a:endParaRPr lang="en-GB" dirty="0"/>
          </a:p>
        </p:txBody>
      </p:sp>
      <p:sp>
        <p:nvSpPr>
          <p:cNvPr id="2" name="Title 1"/>
          <p:cNvSpPr>
            <a:spLocks noGrp="1"/>
          </p:cNvSpPr>
          <p:nvPr>
            <p:ph type="title" idx="4294967295"/>
          </p:nvPr>
        </p:nvSpPr>
        <p:spPr>
          <a:xfrm>
            <a:off x="611560" y="404664"/>
            <a:ext cx="7848872" cy="850900"/>
          </a:xfrm>
        </p:spPr>
        <p:txBody>
          <a:bodyPr>
            <a:noAutofit/>
          </a:bodyPr>
          <a:lstStyle/>
          <a:p>
            <a:pPr algn="ctr"/>
            <a:br>
              <a:rPr lang="en-GB" sz="3200" u="sng" dirty="0">
                <a:latin typeface="Century Gothic" panose="020B0502020202020204" pitchFamily="34" charset="0"/>
              </a:rPr>
            </a:br>
            <a:r>
              <a:rPr lang="en-GB" sz="3200" u="sng" dirty="0">
                <a:latin typeface="Century Gothic" panose="020B0502020202020204" pitchFamily="34" charset="0"/>
              </a:rPr>
              <a:t>Year 1 Expectations: Spoken Language</a:t>
            </a:r>
            <a:endParaRPr lang="en-GB" sz="3200" u="sng" dirty="0"/>
          </a:p>
        </p:txBody>
      </p:sp>
      <p:graphicFrame>
        <p:nvGraphicFramePr>
          <p:cNvPr id="4" name="Table 3"/>
          <p:cNvGraphicFramePr>
            <a:graphicFrameLocks noGrp="1"/>
          </p:cNvGraphicFramePr>
          <p:nvPr>
            <p:extLst>
              <p:ext uri="{D42A27DB-BD31-4B8C-83A1-F6EECF244321}">
                <p14:modId xmlns:p14="http://schemas.microsoft.com/office/powerpoint/2010/main" val="2506327184"/>
              </p:ext>
            </p:extLst>
          </p:nvPr>
        </p:nvGraphicFramePr>
        <p:xfrm>
          <a:off x="770391" y="1390178"/>
          <a:ext cx="7531844" cy="4968554"/>
        </p:xfrm>
        <a:graphic>
          <a:graphicData uri="http://schemas.openxmlformats.org/drawingml/2006/table">
            <a:tbl>
              <a:tblPr firstRow="1" bandRow="1">
                <a:tableStyleId>{5C22544A-7EE6-4342-B048-85BDC9FD1C3A}</a:tableStyleId>
              </a:tblPr>
              <a:tblGrid>
                <a:gridCol w="7531844">
                  <a:extLst>
                    <a:ext uri="{9D8B030D-6E8A-4147-A177-3AD203B41FA5}">
                      <a16:colId xmlns:a16="http://schemas.microsoft.com/office/drawing/2014/main" val="20000"/>
                    </a:ext>
                  </a:extLst>
                </a:gridCol>
              </a:tblGrid>
              <a:tr h="475237">
                <a:tc>
                  <a:txBody>
                    <a:bodyPr/>
                    <a:lstStyle/>
                    <a:p>
                      <a:r>
                        <a:rPr lang="en-GB" sz="1200" b="0" dirty="0">
                          <a:solidFill>
                            <a:schemeClr val="tx1"/>
                          </a:solidFill>
                          <a:latin typeface="Century Gothic" panose="020B0502020202020204" pitchFamily="34" charset="0"/>
                        </a:rPr>
                        <a:t>Speak clearly and loudly enough to communicate meaningfully.</a:t>
                      </a:r>
                    </a:p>
                  </a:txBody>
                  <a:tcPr>
                    <a:solidFill>
                      <a:schemeClr val="accent1">
                        <a:lumMod val="60000"/>
                        <a:lumOff val="40000"/>
                      </a:schemeClr>
                    </a:solidFill>
                  </a:tcPr>
                </a:tc>
                <a:extLst>
                  <a:ext uri="{0D108BD9-81ED-4DB2-BD59-A6C34878D82A}">
                    <a16:rowId xmlns:a16="http://schemas.microsoft.com/office/drawing/2014/main" val="10000"/>
                  </a:ext>
                </a:extLst>
              </a:tr>
              <a:tr h="4475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1"/>
                          </a:solidFill>
                          <a:latin typeface="Century Gothic" panose="020B0502020202020204" pitchFamily="34" charset="0"/>
                        </a:rPr>
                        <a:t>Ask</a:t>
                      </a:r>
                      <a:r>
                        <a:rPr lang="en-GB" sz="1200" b="0" baseline="0" dirty="0">
                          <a:solidFill>
                            <a:schemeClr val="tx1"/>
                          </a:solidFill>
                          <a:latin typeface="Century Gothic" panose="020B0502020202020204" pitchFamily="34" charset="0"/>
                        </a:rPr>
                        <a:t> questions about matters of immediate interest.</a:t>
                      </a:r>
                      <a:endParaRPr lang="en-GB" sz="1200" b="0" dirty="0">
                        <a:solidFill>
                          <a:schemeClr val="tx1"/>
                        </a:solidFill>
                        <a:latin typeface="Century Gothic" panose="020B0502020202020204" pitchFamily="34" charset="0"/>
                      </a:endParaRPr>
                    </a:p>
                  </a:txBody>
                  <a:tcPr/>
                </a:tc>
                <a:extLst>
                  <a:ext uri="{0D108BD9-81ED-4DB2-BD59-A6C34878D82A}">
                    <a16:rowId xmlns:a16="http://schemas.microsoft.com/office/drawing/2014/main" val="10001"/>
                  </a:ext>
                </a:extLst>
              </a:tr>
              <a:tr h="4475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chemeClr val="tx1"/>
                          </a:solidFill>
                          <a:latin typeface="Century Gothic" panose="020B0502020202020204" pitchFamily="34" charset="0"/>
                        </a:rPr>
                        <a:t>Express feelings and ideas when talking about</a:t>
                      </a:r>
                      <a:r>
                        <a:rPr lang="en-GB" sz="1200" b="0" baseline="0" dirty="0">
                          <a:solidFill>
                            <a:schemeClr val="tx1"/>
                          </a:solidFill>
                          <a:latin typeface="Century Gothic" panose="020B0502020202020204" pitchFamily="34" charset="0"/>
                        </a:rPr>
                        <a:t> </a:t>
                      </a:r>
                      <a:r>
                        <a:rPr lang="en-GB" sz="1200" b="0" dirty="0">
                          <a:solidFill>
                            <a:schemeClr val="tx1"/>
                          </a:solidFill>
                          <a:latin typeface="Century Gothic" panose="020B0502020202020204" pitchFamily="34" charset="0"/>
                        </a:rPr>
                        <a:t>matters of immediate interest.</a:t>
                      </a:r>
                    </a:p>
                  </a:txBody>
                  <a:tcPr/>
                </a:tc>
                <a:extLst>
                  <a:ext uri="{0D108BD9-81ED-4DB2-BD59-A6C34878D82A}">
                    <a16:rowId xmlns:a16="http://schemas.microsoft.com/office/drawing/2014/main" val="10002"/>
                  </a:ext>
                </a:extLst>
              </a:tr>
              <a:tr h="44755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latin typeface="Century Gothic" panose="020B0502020202020204" pitchFamily="34" charset="0"/>
                        </a:rPr>
                        <a:t>Start to develop ideas</a:t>
                      </a:r>
                      <a:r>
                        <a:rPr lang="en-GB" sz="1200" baseline="0" dirty="0">
                          <a:solidFill>
                            <a:schemeClr val="tx1"/>
                          </a:solidFill>
                          <a:latin typeface="Century Gothic" panose="020B0502020202020204" pitchFamily="34" charset="0"/>
                        </a:rPr>
                        <a:t> </a:t>
                      </a:r>
                      <a:r>
                        <a:rPr lang="en-GB" sz="1200" dirty="0">
                          <a:solidFill>
                            <a:schemeClr val="tx1"/>
                          </a:solidFill>
                          <a:latin typeface="Century Gothic" panose="020B0502020202020204" pitchFamily="34" charset="0"/>
                        </a:rPr>
                        <a:t>by adding detail to their speech.</a:t>
                      </a:r>
                    </a:p>
                  </a:txBody>
                  <a:tcPr/>
                </a:tc>
                <a:extLst>
                  <a:ext uri="{0D108BD9-81ED-4DB2-BD59-A6C34878D82A}">
                    <a16:rowId xmlns:a16="http://schemas.microsoft.com/office/drawing/2014/main" val="10003"/>
                  </a:ext>
                </a:extLst>
              </a:tr>
              <a:tr h="429164">
                <a:tc>
                  <a:txBody>
                    <a:bodyPr/>
                    <a:lstStyle/>
                    <a:p>
                      <a:r>
                        <a:rPr lang="en-GB" sz="1200" dirty="0">
                          <a:solidFill>
                            <a:schemeClr val="tx1"/>
                          </a:solidFill>
                          <a:latin typeface="Century Gothic" panose="020B0502020202020204" pitchFamily="34" charset="0"/>
                        </a:rPr>
                        <a:t>Start to understand</a:t>
                      </a:r>
                      <a:r>
                        <a:rPr lang="en-GB" sz="1200" baseline="0" dirty="0">
                          <a:solidFill>
                            <a:schemeClr val="tx1"/>
                          </a:solidFill>
                          <a:latin typeface="Century Gothic" panose="020B0502020202020204" pitchFamily="34" charset="0"/>
                        </a:rPr>
                        <a:t> how to take turns when speaking.</a:t>
                      </a:r>
                      <a:r>
                        <a:rPr lang="en-GB" sz="1200" b="0" kern="1200" dirty="0">
                          <a:solidFill>
                            <a:schemeClr val="dk1"/>
                          </a:solidFill>
                          <a:effectLst/>
                          <a:latin typeface="Century Gothic" panose="020B0502020202020204" pitchFamily="34" charset="0"/>
                          <a:ea typeface="+mn-ea"/>
                          <a:cs typeface="+mn-cs"/>
                        </a:rPr>
                        <a:t>	</a:t>
                      </a:r>
                    </a:p>
                  </a:txBody>
                  <a:tcPr/>
                </a:tc>
                <a:extLst>
                  <a:ext uri="{0D108BD9-81ED-4DB2-BD59-A6C34878D82A}">
                    <a16:rowId xmlns:a16="http://schemas.microsoft.com/office/drawing/2014/main" val="10004"/>
                  </a:ext>
                </a:extLst>
              </a:tr>
              <a:tr h="4291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latin typeface="Century Gothic" panose="020B0502020202020204" pitchFamily="34" charset="0"/>
                        </a:rPr>
                        <a:t>Start</a:t>
                      </a:r>
                      <a:r>
                        <a:rPr lang="en-GB" sz="1200" baseline="0" dirty="0">
                          <a:solidFill>
                            <a:schemeClr val="tx1"/>
                          </a:solidFill>
                          <a:latin typeface="Century Gothic" panose="020B0502020202020204" pitchFamily="34" charset="0"/>
                        </a:rPr>
                        <a:t> to l</a:t>
                      </a:r>
                      <a:r>
                        <a:rPr lang="en-GB" sz="1200" dirty="0">
                          <a:solidFill>
                            <a:schemeClr val="tx1"/>
                          </a:solidFill>
                          <a:latin typeface="Century Gothic" panose="020B0502020202020204" pitchFamily="34" charset="0"/>
                        </a:rPr>
                        <a:t>isten to others and respond appropriately.</a:t>
                      </a:r>
                    </a:p>
                  </a:txBody>
                  <a:tcPr/>
                </a:tc>
                <a:extLst>
                  <a:ext uri="{0D108BD9-81ED-4DB2-BD59-A6C34878D82A}">
                    <a16:rowId xmlns:a16="http://schemas.microsoft.com/office/drawing/2014/main" val="10005"/>
                  </a:ext>
                </a:extLst>
              </a:tr>
              <a:tr h="43289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latin typeface="Century Gothic" panose="020B0502020202020204" pitchFamily="34" charset="0"/>
                        </a:rPr>
                        <a:t>Join in with imaginative play taking on roles of</a:t>
                      </a:r>
                      <a:r>
                        <a:rPr lang="en-GB" sz="1200" baseline="0" dirty="0">
                          <a:solidFill>
                            <a:schemeClr val="tx1"/>
                          </a:solidFill>
                          <a:latin typeface="Century Gothic" panose="020B0502020202020204" pitchFamily="34" charset="0"/>
                        </a:rPr>
                        <a:t> </a:t>
                      </a:r>
                      <a:r>
                        <a:rPr lang="en-GB" sz="1200" dirty="0">
                          <a:solidFill>
                            <a:schemeClr val="tx1"/>
                          </a:solidFill>
                          <a:latin typeface="Century Gothic" panose="020B0502020202020204" pitchFamily="34" charset="0"/>
                        </a:rPr>
                        <a:t>different familiar characters.</a:t>
                      </a:r>
                    </a:p>
                  </a:txBody>
                  <a:tcPr/>
                </a:tc>
                <a:extLst>
                  <a:ext uri="{0D108BD9-81ED-4DB2-BD59-A6C34878D82A}">
                    <a16:rowId xmlns:a16="http://schemas.microsoft.com/office/drawing/2014/main" val="10006"/>
                  </a:ext>
                </a:extLst>
              </a:tr>
              <a:tr h="429164">
                <a:tc>
                  <a:txBody>
                    <a:bodyPr/>
                    <a:lstStyle/>
                    <a:p>
                      <a:r>
                        <a:rPr lang="en-GB" sz="1200" dirty="0">
                          <a:solidFill>
                            <a:schemeClr val="tx1"/>
                          </a:solidFill>
                          <a:latin typeface="Century Gothic" panose="020B0502020202020204" pitchFamily="34" charset="0"/>
                        </a:rPr>
                        <a:t>Speak in complete sentences after modelling and as appropriate.</a:t>
                      </a:r>
                    </a:p>
                  </a:txBody>
                  <a:tcPr/>
                </a:tc>
                <a:extLst>
                  <a:ext uri="{0D108BD9-81ED-4DB2-BD59-A6C34878D82A}">
                    <a16:rowId xmlns:a16="http://schemas.microsoft.com/office/drawing/2014/main" val="10007"/>
                  </a:ext>
                </a:extLst>
              </a:tr>
              <a:tr h="475237">
                <a:tc>
                  <a:txBody>
                    <a:bodyPr/>
                    <a:lstStyle/>
                    <a:p>
                      <a:r>
                        <a:rPr lang="en-GB" sz="1200" b="0" kern="1200" dirty="0">
                          <a:solidFill>
                            <a:schemeClr val="dk1"/>
                          </a:solidFill>
                          <a:effectLst/>
                          <a:latin typeface="Century Gothic" panose="020B0502020202020204" pitchFamily="34" charset="0"/>
                          <a:ea typeface="+mn-ea"/>
                          <a:cs typeface="+mn-cs"/>
                        </a:rPr>
                        <a:t>Retell a familiar story in sentences, using narrative language.</a:t>
                      </a:r>
                    </a:p>
                  </a:txBody>
                  <a:tcPr/>
                </a:tc>
                <a:extLst>
                  <a:ext uri="{0D108BD9-81ED-4DB2-BD59-A6C34878D82A}">
                    <a16:rowId xmlns:a16="http://schemas.microsoft.com/office/drawing/2014/main" val="10008"/>
                  </a:ext>
                </a:extLst>
              </a:tr>
              <a:tr h="369117">
                <a:tc>
                  <a:txBody>
                    <a:bodyPr/>
                    <a:lstStyle/>
                    <a:p>
                      <a:r>
                        <a:rPr lang="en-GB" sz="1200" b="0" kern="1200" dirty="0">
                          <a:solidFill>
                            <a:schemeClr val="dk1"/>
                          </a:solidFill>
                          <a:effectLst/>
                          <a:latin typeface="Century Gothic" panose="020B0502020202020204" pitchFamily="34" charset="0"/>
                          <a:ea typeface="+mn-ea"/>
                          <a:cs typeface="+mn-cs"/>
                        </a:rPr>
                        <a:t>Recount an event</a:t>
                      </a:r>
                      <a:r>
                        <a:rPr lang="en-GB" sz="1200" b="0" kern="1200" baseline="0" dirty="0">
                          <a:solidFill>
                            <a:schemeClr val="dk1"/>
                          </a:solidFill>
                          <a:effectLst/>
                          <a:latin typeface="Century Gothic" panose="020B0502020202020204" pitchFamily="34" charset="0"/>
                          <a:ea typeface="+mn-ea"/>
                          <a:cs typeface="+mn-cs"/>
                        </a:rPr>
                        <a:t> or experience in sentences.</a:t>
                      </a:r>
                      <a:endParaRPr lang="en-GB" sz="1200" b="0" kern="1200" dirty="0">
                        <a:solidFill>
                          <a:schemeClr val="dk1"/>
                        </a:solidFill>
                        <a:effectLst/>
                        <a:latin typeface="Century Gothic" panose="020B0502020202020204" pitchFamily="34" charset="0"/>
                        <a:ea typeface="+mn-ea"/>
                        <a:cs typeface="+mn-cs"/>
                      </a:endParaRPr>
                    </a:p>
                  </a:txBody>
                  <a:tcPr/>
                </a:tc>
                <a:extLst>
                  <a:ext uri="{0D108BD9-81ED-4DB2-BD59-A6C34878D82A}">
                    <a16:rowId xmlns:a16="http://schemas.microsoft.com/office/drawing/2014/main" val="10009"/>
                  </a:ext>
                </a:extLst>
              </a:tr>
              <a:tr h="58590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tx1"/>
                          </a:solidFill>
                          <a:latin typeface="Century Gothic" panose="020B0502020202020204" pitchFamily="34" charset="0"/>
                        </a:rPr>
                        <a:t>Begin</a:t>
                      </a:r>
                      <a:r>
                        <a:rPr lang="en-GB" sz="1200" baseline="0" dirty="0">
                          <a:solidFill>
                            <a:schemeClr val="tx1"/>
                          </a:solidFill>
                          <a:latin typeface="Century Gothic" panose="020B0502020202020204" pitchFamily="34" charset="0"/>
                        </a:rPr>
                        <a:t> to understand how to change language when speaking to different listeners. For example – peers and adults.</a:t>
                      </a:r>
                      <a:endParaRPr lang="en-GB" sz="1200" dirty="0">
                        <a:solidFill>
                          <a:schemeClr val="tx1"/>
                        </a:solidFill>
                        <a:latin typeface="Century Gothic" panose="020B0502020202020204" pitchFamily="34" charset="0"/>
                      </a:endParaRPr>
                    </a:p>
                  </a:txBody>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9786061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761536196"/>
              </p:ext>
            </p:extLst>
          </p:nvPr>
        </p:nvGraphicFramePr>
        <p:xfrm>
          <a:off x="323528" y="1556792"/>
          <a:ext cx="4032448" cy="4752526"/>
        </p:xfrm>
        <a:graphic>
          <a:graphicData uri="http://schemas.openxmlformats.org/drawingml/2006/table">
            <a:tbl>
              <a:tblPr firstRow="1" bandRow="1">
                <a:tableStyleId>{5C22544A-7EE6-4342-B048-85BDC9FD1C3A}</a:tableStyleId>
              </a:tblPr>
              <a:tblGrid>
                <a:gridCol w="4032448">
                  <a:extLst>
                    <a:ext uri="{9D8B030D-6E8A-4147-A177-3AD203B41FA5}">
                      <a16:colId xmlns:a16="http://schemas.microsoft.com/office/drawing/2014/main" val="20000"/>
                    </a:ext>
                  </a:extLst>
                </a:gridCol>
              </a:tblGrid>
              <a:tr h="4104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latin typeface="Century Gothic" pitchFamily="34" charset="0"/>
                        </a:rPr>
                        <a:t>COMPREHENSION</a:t>
                      </a:r>
                    </a:p>
                  </a:txBody>
                  <a:tcPr>
                    <a:solidFill>
                      <a:schemeClr val="accent1">
                        <a:lumMod val="60000"/>
                        <a:lumOff val="40000"/>
                      </a:schemeClr>
                    </a:solidFill>
                  </a:tcPr>
                </a:tc>
                <a:extLst>
                  <a:ext uri="{0D108BD9-81ED-4DB2-BD59-A6C34878D82A}">
                    <a16:rowId xmlns:a16="http://schemas.microsoft.com/office/drawing/2014/main" val="10000"/>
                  </a:ext>
                </a:extLst>
              </a:tr>
              <a:tr h="625627">
                <a:tc>
                  <a:txBody>
                    <a:bodyPr/>
                    <a:lstStyle/>
                    <a:p>
                      <a:pPr lvl="0"/>
                      <a:r>
                        <a:rPr lang="en-GB" sz="1400" b="1" kern="1200" dirty="0">
                          <a:solidFill>
                            <a:schemeClr val="dk1"/>
                          </a:solidFill>
                          <a:effectLst/>
                          <a:latin typeface="Century Gothic" panose="020B0502020202020204" pitchFamily="34" charset="0"/>
                          <a:ea typeface="+mn-ea"/>
                          <a:cs typeface="+mn-cs"/>
                        </a:rPr>
                        <a:t>Develop pleasure in reading, motivation to read, vocabulary and understanding </a:t>
                      </a:r>
                    </a:p>
                  </a:txBody>
                  <a:tcPr/>
                </a:tc>
                <a:extLst>
                  <a:ext uri="{0D108BD9-81ED-4DB2-BD59-A6C34878D82A}">
                    <a16:rowId xmlns:a16="http://schemas.microsoft.com/office/drawing/2014/main" val="10001"/>
                  </a:ext>
                </a:extLst>
              </a:tr>
              <a:tr h="472288">
                <a:tc>
                  <a:txBody>
                    <a:bodyPr/>
                    <a:lstStyle/>
                    <a:p>
                      <a:pPr>
                        <a:lnSpc>
                          <a:spcPct val="100000"/>
                        </a:lnSpc>
                        <a:spcBef>
                          <a:spcPts val="25"/>
                        </a:spcBef>
                        <a:spcAft>
                          <a:spcPts val="0"/>
                        </a:spcAft>
                      </a:pPr>
                      <a:r>
                        <a:rPr lang="en-GB" sz="1100" dirty="0">
                          <a:effectLst/>
                          <a:latin typeface="Century Gothic" panose="020B0502020202020204" pitchFamily="34" charset="0"/>
                          <a:ea typeface="Times New Roman"/>
                          <a:cs typeface="Times New Roman"/>
                        </a:rPr>
                        <a:t>Respond</a:t>
                      </a:r>
                      <a:r>
                        <a:rPr lang="en-GB" sz="1100" baseline="0" dirty="0">
                          <a:effectLst/>
                          <a:latin typeface="Century Gothic" panose="020B0502020202020204" pitchFamily="34" charset="0"/>
                          <a:ea typeface="Times New Roman"/>
                          <a:cs typeface="Times New Roman"/>
                        </a:rPr>
                        <a:t> to a range of texts – narrative, non-fiction and poems.</a:t>
                      </a:r>
                      <a:r>
                        <a:rPr lang="en-GB" sz="1100" dirty="0">
                          <a:effectLst/>
                          <a:latin typeface="Century Gothic" panose="020B0502020202020204" pitchFamily="34" charset="0"/>
                          <a:ea typeface="Times New Roman"/>
                          <a:cs typeface="Times New Roman"/>
                        </a:rPr>
                        <a:t> </a:t>
                      </a:r>
                    </a:p>
                  </a:txBody>
                  <a:tcPr/>
                </a:tc>
                <a:extLst>
                  <a:ext uri="{0D108BD9-81ED-4DB2-BD59-A6C34878D82A}">
                    <a16:rowId xmlns:a16="http://schemas.microsoft.com/office/drawing/2014/main" val="10002"/>
                  </a:ext>
                </a:extLst>
              </a:tr>
              <a:tr h="410441">
                <a:tc>
                  <a:txBody>
                    <a:bodyPr/>
                    <a:lstStyle/>
                    <a:p>
                      <a:pPr lvl="0"/>
                      <a:r>
                        <a:rPr lang="en-GB" sz="1100" b="0" kern="1200" dirty="0">
                          <a:solidFill>
                            <a:schemeClr val="dk1"/>
                          </a:solidFill>
                          <a:effectLst/>
                          <a:latin typeface="Century Gothic" pitchFamily="34" charset="0"/>
                          <a:ea typeface="+mn-ea"/>
                          <a:cs typeface="+mn-cs"/>
                        </a:rPr>
                        <a:t>Say what they like or dislike  about a text.</a:t>
                      </a:r>
                    </a:p>
                  </a:txBody>
                  <a:tcPr/>
                </a:tc>
                <a:extLst>
                  <a:ext uri="{0D108BD9-81ED-4DB2-BD59-A6C34878D82A}">
                    <a16:rowId xmlns:a16="http://schemas.microsoft.com/office/drawing/2014/main" val="10003"/>
                  </a:ext>
                </a:extLst>
              </a:tr>
              <a:tr h="65783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spc="0" dirty="0">
                          <a:solidFill>
                            <a:srgbClr val="104F75"/>
                          </a:solidFill>
                          <a:effectLst/>
                          <a:latin typeface="Century Gothic" panose="020B0502020202020204" pitchFamily="34" charset="0"/>
                          <a:ea typeface="Times New Roman"/>
                          <a:cs typeface="Times New Roman"/>
                        </a:rPr>
                        <a:t>L</a:t>
                      </a:r>
                      <a:r>
                        <a:rPr lang="en-GB" sz="1100" spc="5" dirty="0">
                          <a:solidFill>
                            <a:srgbClr val="000000"/>
                          </a:solidFill>
                          <a:effectLst/>
                          <a:latin typeface="Century Gothic" panose="020B0502020202020204" pitchFamily="34" charset="0"/>
                          <a:ea typeface="Times New Roman"/>
                          <a:cs typeface="Times New Roman"/>
                        </a:rPr>
                        <a:t>i</a:t>
                      </a:r>
                      <a:r>
                        <a:rPr lang="en-GB" sz="1100" dirty="0">
                          <a:solidFill>
                            <a:srgbClr val="000000"/>
                          </a:solidFill>
                          <a:effectLst/>
                          <a:latin typeface="Century Gothic" panose="020B0502020202020204" pitchFamily="34" charset="0"/>
                          <a:ea typeface="Times New Roman"/>
                          <a:cs typeface="Times New Roman"/>
                        </a:rPr>
                        <a:t>nk</a:t>
                      </a:r>
                      <a:r>
                        <a:rPr lang="en-GB" sz="1100" spc="5" dirty="0">
                          <a:solidFill>
                            <a:srgbClr val="000000"/>
                          </a:solidFill>
                          <a:effectLst/>
                          <a:latin typeface="Century Gothic" panose="020B0502020202020204" pitchFamily="34" charset="0"/>
                          <a:ea typeface="Times New Roman"/>
                          <a:cs typeface="Times New Roman"/>
                        </a:rPr>
                        <a:t> </a:t>
                      </a:r>
                      <a:r>
                        <a:rPr lang="en-GB" sz="1100" spc="-5" dirty="0">
                          <a:solidFill>
                            <a:srgbClr val="000000"/>
                          </a:solidFill>
                          <a:effectLst/>
                          <a:latin typeface="Century Gothic" panose="020B0502020202020204" pitchFamily="34" charset="0"/>
                          <a:ea typeface="Times New Roman"/>
                          <a:cs typeface="Times New Roman"/>
                        </a:rPr>
                        <a:t>w</a:t>
                      </a:r>
                      <a:r>
                        <a:rPr lang="en-GB" sz="1100" dirty="0">
                          <a:solidFill>
                            <a:srgbClr val="000000"/>
                          </a:solidFill>
                          <a:effectLst/>
                          <a:latin typeface="Century Gothic" panose="020B0502020202020204" pitchFamily="34" charset="0"/>
                          <a:ea typeface="Times New Roman"/>
                          <a:cs typeface="Times New Roman"/>
                        </a:rPr>
                        <a:t>hat</a:t>
                      </a:r>
                      <a:r>
                        <a:rPr lang="en-GB" sz="1100" spc="5" dirty="0">
                          <a:solidFill>
                            <a:srgbClr val="000000"/>
                          </a:solidFill>
                          <a:effectLst/>
                          <a:latin typeface="Century Gothic" panose="020B0502020202020204" pitchFamily="34" charset="0"/>
                          <a:ea typeface="Times New Roman"/>
                          <a:cs typeface="Times New Roman"/>
                        </a:rPr>
                        <a:t> t</a:t>
                      </a:r>
                      <a:r>
                        <a:rPr lang="en-GB" sz="1100" dirty="0">
                          <a:solidFill>
                            <a:srgbClr val="000000"/>
                          </a:solidFill>
                          <a:effectLst/>
                          <a:latin typeface="Century Gothic" panose="020B0502020202020204" pitchFamily="34" charset="0"/>
                          <a:ea typeface="Times New Roman"/>
                          <a:cs typeface="Times New Roman"/>
                        </a:rPr>
                        <a:t>hey read or</a:t>
                      </a:r>
                      <a:r>
                        <a:rPr lang="en-GB" sz="1100" spc="5" dirty="0">
                          <a:solidFill>
                            <a:srgbClr val="000000"/>
                          </a:solidFill>
                          <a:effectLst/>
                          <a:latin typeface="Century Gothic" panose="020B0502020202020204" pitchFamily="34" charset="0"/>
                          <a:ea typeface="Times New Roman"/>
                          <a:cs typeface="Times New Roman"/>
                        </a:rPr>
                        <a:t> </a:t>
                      </a:r>
                      <a:r>
                        <a:rPr lang="en-GB" sz="1100" spc="-5" dirty="0">
                          <a:solidFill>
                            <a:srgbClr val="000000"/>
                          </a:solidFill>
                          <a:effectLst/>
                          <a:latin typeface="Century Gothic" panose="020B0502020202020204" pitchFamily="34" charset="0"/>
                          <a:ea typeface="Times New Roman"/>
                          <a:cs typeface="Times New Roman"/>
                        </a:rPr>
                        <a:t>h</a:t>
                      </a:r>
                      <a:r>
                        <a:rPr lang="en-GB" sz="1100" dirty="0">
                          <a:solidFill>
                            <a:srgbClr val="000000"/>
                          </a:solidFill>
                          <a:effectLst/>
                          <a:latin typeface="Century Gothic" panose="020B0502020202020204" pitchFamily="34" charset="0"/>
                          <a:ea typeface="Times New Roman"/>
                          <a:cs typeface="Times New Roman"/>
                        </a:rPr>
                        <a:t>ear</a:t>
                      </a:r>
                      <a:r>
                        <a:rPr lang="en-GB" sz="1100" spc="5" dirty="0">
                          <a:solidFill>
                            <a:srgbClr val="000000"/>
                          </a:solidFill>
                          <a:effectLst/>
                          <a:latin typeface="Century Gothic" panose="020B0502020202020204" pitchFamily="34" charset="0"/>
                          <a:ea typeface="Times New Roman"/>
                          <a:cs typeface="Times New Roman"/>
                        </a:rPr>
                        <a:t> </a:t>
                      </a:r>
                      <a:r>
                        <a:rPr lang="en-GB" sz="1100" dirty="0">
                          <a:solidFill>
                            <a:srgbClr val="000000"/>
                          </a:solidFill>
                          <a:effectLst/>
                          <a:latin typeface="Century Gothic" panose="020B0502020202020204" pitchFamily="34" charset="0"/>
                          <a:ea typeface="Times New Roman"/>
                          <a:cs typeface="Times New Roman"/>
                        </a:rPr>
                        <a:t>read </a:t>
                      </a:r>
                      <a:r>
                        <a:rPr lang="en-GB" sz="1100" spc="5" dirty="0">
                          <a:solidFill>
                            <a:srgbClr val="000000"/>
                          </a:solidFill>
                          <a:effectLst/>
                          <a:latin typeface="Century Gothic" panose="020B0502020202020204" pitchFamily="34" charset="0"/>
                          <a:ea typeface="Times New Roman"/>
                          <a:cs typeface="Times New Roman"/>
                        </a:rPr>
                        <a:t>t</a:t>
                      </a:r>
                      <a:r>
                        <a:rPr lang="en-GB" sz="1100" dirty="0">
                          <a:solidFill>
                            <a:srgbClr val="000000"/>
                          </a:solidFill>
                          <a:effectLst/>
                          <a:latin typeface="Century Gothic" panose="020B0502020202020204" pitchFamily="34" charset="0"/>
                          <a:ea typeface="Times New Roman"/>
                          <a:cs typeface="Times New Roman"/>
                        </a:rPr>
                        <a:t>o </a:t>
                      </a:r>
                      <a:r>
                        <a:rPr lang="en-GB" sz="1100" spc="5" dirty="0">
                          <a:solidFill>
                            <a:srgbClr val="000000"/>
                          </a:solidFill>
                          <a:effectLst/>
                          <a:latin typeface="Century Gothic" panose="020B0502020202020204" pitchFamily="34" charset="0"/>
                          <a:ea typeface="Times New Roman"/>
                          <a:cs typeface="Times New Roman"/>
                        </a:rPr>
                        <a:t>t</a:t>
                      </a:r>
                      <a:r>
                        <a:rPr lang="en-GB" sz="1100" dirty="0">
                          <a:solidFill>
                            <a:srgbClr val="000000"/>
                          </a:solidFill>
                          <a:effectLst/>
                          <a:latin typeface="Century Gothic" panose="020B0502020202020204" pitchFamily="34" charset="0"/>
                          <a:ea typeface="Times New Roman"/>
                          <a:cs typeface="Times New Roman"/>
                        </a:rPr>
                        <a:t>he</a:t>
                      </a:r>
                      <a:r>
                        <a:rPr lang="en-GB" sz="1100" spc="-5" dirty="0">
                          <a:solidFill>
                            <a:srgbClr val="000000"/>
                          </a:solidFill>
                          <a:effectLst/>
                          <a:latin typeface="Century Gothic" panose="020B0502020202020204" pitchFamily="34" charset="0"/>
                          <a:ea typeface="Times New Roman"/>
                          <a:cs typeface="Times New Roman"/>
                        </a:rPr>
                        <a:t>i</a:t>
                      </a:r>
                      <a:r>
                        <a:rPr lang="en-GB" sz="1100" dirty="0">
                          <a:solidFill>
                            <a:srgbClr val="000000"/>
                          </a:solidFill>
                          <a:effectLst/>
                          <a:latin typeface="Century Gothic" panose="020B0502020202020204" pitchFamily="34" charset="0"/>
                          <a:ea typeface="Times New Roman"/>
                          <a:cs typeface="Times New Roman"/>
                        </a:rPr>
                        <a:t>r</a:t>
                      </a:r>
                      <a:r>
                        <a:rPr lang="en-GB" sz="1100" spc="5" dirty="0">
                          <a:solidFill>
                            <a:srgbClr val="000000"/>
                          </a:solidFill>
                          <a:effectLst/>
                          <a:latin typeface="Century Gothic" panose="020B0502020202020204" pitchFamily="34" charset="0"/>
                          <a:ea typeface="Times New Roman"/>
                          <a:cs typeface="Times New Roman"/>
                        </a:rPr>
                        <a:t> </a:t>
                      </a:r>
                      <a:r>
                        <a:rPr lang="en-GB" sz="1100" dirty="0">
                          <a:solidFill>
                            <a:srgbClr val="000000"/>
                          </a:solidFill>
                          <a:effectLst/>
                          <a:latin typeface="Century Gothic" panose="020B0502020202020204" pitchFamily="34" charset="0"/>
                          <a:ea typeface="Times New Roman"/>
                          <a:cs typeface="Times New Roman"/>
                        </a:rPr>
                        <a:t>o</a:t>
                      </a:r>
                      <a:r>
                        <a:rPr lang="en-GB" sz="1100" spc="-5" dirty="0">
                          <a:solidFill>
                            <a:srgbClr val="000000"/>
                          </a:solidFill>
                          <a:effectLst/>
                          <a:latin typeface="Century Gothic" panose="020B0502020202020204" pitchFamily="34" charset="0"/>
                          <a:ea typeface="Times New Roman"/>
                          <a:cs typeface="Times New Roman"/>
                        </a:rPr>
                        <a:t>w</a:t>
                      </a:r>
                      <a:r>
                        <a:rPr lang="en-GB" sz="1100" dirty="0">
                          <a:solidFill>
                            <a:srgbClr val="000000"/>
                          </a:solidFill>
                          <a:effectLst/>
                          <a:latin typeface="Century Gothic" panose="020B0502020202020204" pitchFamily="34" charset="0"/>
                          <a:ea typeface="Times New Roman"/>
                          <a:cs typeface="Times New Roman"/>
                        </a:rPr>
                        <a:t>n e</a:t>
                      </a:r>
                      <a:r>
                        <a:rPr lang="en-GB" sz="1100" spc="-5" dirty="0">
                          <a:solidFill>
                            <a:srgbClr val="000000"/>
                          </a:solidFill>
                          <a:effectLst/>
                          <a:latin typeface="Century Gothic" panose="020B0502020202020204" pitchFamily="34" charset="0"/>
                          <a:ea typeface="Times New Roman"/>
                          <a:cs typeface="Times New Roman"/>
                        </a:rPr>
                        <a:t>x</a:t>
                      </a:r>
                      <a:r>
                        <a:rPr lang="en-GB" sz="1100" dirty="0">
                          <a:solidFill>
                            <a:srgbClr val="000000"/>
                          </a:solidFill>
                          <a:effectLst/>
                          <a:latin typeface="Century Gothic" panose="020B0502020202020204" pitchFamily="34" charset="0"/>
                          <a:ea typeface="Times New Roman"/>
                          <a:cs typeface="Times New Roman"/>
                        </a:rPr>
                        <a:t>per</a:t>
                      </a:r>
                      <a:r>
                        <a:rPr lang="en-GB" sz="1100" spc="5" dirty="0">
                          <a:solidFill>
                            <a:srgbClr val="000000"/>
                          </a:solidFill>
                          <a:effectLst/>
                          <a:latin typeface="Century Gothic" panose="020B0502020202020204" pitchFamily="34" charset="0"/>
                          <a:ea typeface="Times New Roman"/>
                          <a:cs typeface="Times New Roman"/>
                        </a:rPr>
                        <a:t>i</a:t>
                      </a:r>
                      <a:r>
                        <a:rPr lang="en-GB" sz="1100" dirty="0">
                          <a:solidFill>
                            <a:srgbClr val="000000"/>
                          </a:solidFill>
                          <a:effectLst/>
                          <a:latin typeface="Century Gothic" panose="020B0502020202020204" pitchFamily="34" charset="0"/>
                          <a:ea typeface="Times New Roman"/>
                          <a:cs typeface="Times New Roman"/>
                        </a:rPr>
                        <a:t>e</a:t>
                      </a:r>
                      <a:r>
                        <a:rPr lang="en-GB" sz="1100" spc="5" dirty="0">
                          <a:solidFill>
                            <a:srgbClr val="000000"/>
                          </a:solidFill>
                          <a:effectLst/>
                          <a:latin typeface="Century Gothic" panose="020B0502020202020204" pitchFamily="34" charset="0"/>
                          <a:ea typeface="Times New Roman"/>
                          <a:cs typeface="Times New Roman"/>
                        </a:rPr>
                        <a:t>n</a:t>
                      </a:r>
                      <a:r>
                        <a:rPr lang="en-GB" sz="1100" dirty="0">
                          <a:solidFill>
                            <a:srgbClr val="000000"/>
                          </a:solidFill>
                          <a:effectLst/>
                          <a:latin typeface="Century Gothic" panose="020B0502020202020204" pitchFamily="34" charset="0"/>
                          <a:ea typeface="Times New Roman"/>
                          <a:cs typeface="Times New Roman"/>
                        </a:rPr>
                        <a:t>ces.</a:t>
                      </a:r>
                      <a:endParaRPr lang="en-GB" sz="1100" dirty="0">
                        <a:effectLst/>
                        <a:latin typeface="Century Gothic" panose="020B0502020202020204" pitchFamily="34" charset="0"/>
                        <a:ea typeface="Times New Roman"/>
                        <a:cs typeface="Times New Roman"/>
                      </a:endParaRPr>
                    </a:p>
                    <a:p>
                      <a:pPr lvl="0"/>
                      <a:endParaRPr lang="en-GB" sz="1100" b="1" kern="1200" dirty="0">
                        <a:solidFill>
                          <a:schemeClr val="dk1"/>
                        </a:solidFill>
                        <a:effectLst/>
                        <a:latin typeface="Century Gothic" pitchFamily="34" charset="0"/>
                        <a:ea typeface="+mn-ea"/>
                        <a:cs typeface="+mn-cs"/>
                      </a:endParaRPr>
                    </a:p>
                  </a:txBody>
                  <a:tcPr/>
                </a:tc>
                <a:extLst>
                  <a:ext uri="{0D108BD9-81ED-4DB2-BD59-A6C34878D82A}">
                    <a16:rowId xmlns:a16="http://schemas.microsoft.com/office/drawing/2014/main" val="10004"/>
                  </a:ext>
                </a:extLst>
              </a:tr>
              <a:tr h="472288">
                <a:tc>
                  <a:txBody>
                    <a:bodyPr/>
                    <a:lstStyle/>
                    <a:p>
                      <a:pPr lvl="0"/>
                      <a:r>
                        <a:rPr lang="en-GB" sz="1100" b="0" kern="1200" dirty="0">
                          <a:solidFill>
                            <a:schemeClr val="dk1"/>
                          </a:solidFill>
                          <a:effectLst/>
                          <a:latin typeface="Century Gothic" pitchFamily="34" charset="0"/>
                          <a:ea typeface="+mn-ea"/>
                          <a:cs typeface="+mn-cs"/>
                        </a:rPr>
                        <a:t>Know  some</a:t>
                      </a:r>
                      <a:r>
                        <a:rPr lang="en-GB" sz="1100" b="0" kern="1200" baseline="0" dirty="0">
                          <a:solidFill>
                            <a:schemeClr val="dk1"/>
                          </a:solidFill>
                          <a:effectLst/>
                          <a:latin typeface="Century Gothic" pitchFamily="34" charset="0"/>
                          <a:ea typeface="+mn-ea"/>
                          <a:cs typeface="+mn-cs"/>
                        </a:rPr>
                        <a:t> key stories , including traditional and fairy tales.</a:t>
                      </a:r>
                      <a:endParaRPr lang="en-GB" sz="1100" b="0" kern="1200" dirty="0">
                        <a:solidFill>
                          <a:schemeClr val="dk1"/>
                        </a:solidFill>
                        <a:effectLst/>
                        <a:latin typeface="Century Gothic" pitchFamily="34" charset="0"/>
                        <a:ea typeface="+mn-ea"/>
                        <a:cs typeface="+mn-cs"/>
                      </a:endParaRPr>
                    </a:p>
                  </a:txBody>
                  <a:tcPr/>
                </a:tc>
                <a:extLst>
                  <a:ext uri="{0D108BD9-81ED-4DB2-BD59-A6C34878D82A}">
                    <a16:rowId xmlns:a16="http://schemas.microsoft.com/office/drawing/2014/main" val="10005"/>
                  </a:ext>
                </a:extLst>
              </a:tr>
              <a:tr h="410441">
                <a:tc>
                  <a:txBody>
                    <a:bodyPr/>
                    <a:lstStyle/>
                    <a:p>
                      <a:pPr lvl="0"/>
                      <a:r>
                        <a:rPr lang="en-GB" sz="1100" b="0" kern="1200" dirty="0">
                          <a:solidFill>
                            <a:schemeClr val="dk1"/>
                          </a:solidFill>
                          <a:effectLst/>
                          <a:latin typeface="Century Gothic" pitchFamily="34" charset="0"/>
                          <a:ea typeface="+mn-ea"/>
                          <a:cs typeface="+mn-cs"/>
                        </a:rPr>
                        <a:t>Retell key stories orally using narrative language.</a:t>
                      </a:r>
                    </a:p>
                  </a:txBody>
                  <a:tcPr/>
                </a:tc>
                <a:extLst>
                  <a:ext uri="{0D108BD9-81ED-4DB2-BD59-A6C34878D82A}">
                    <a16:rowId xmlns:a16="http://schemas.microsoft.com/office/drawing/2014/main" val="10006"/>
                  </a:ext>
                </a:extLst>
              </a:tr>
              <a:tr h="47228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b="0" dirty="0">
                          <a:latin typeface="Century Gothic" pitchFamily="34" charset="0"/>
                        </a:rPr>
                        <a:t>Understand and talk</a:t>
                      </a:r>
                      <a:r>
                        <a:rPr lang="en-GB" sz="1100" b="0" baseline="0" dirty="0">
                          <a:latin typeface="Century Gothic" pitchFamily="34" charset="0"/>
                        </a:rPr>
                        <a:t> about the main characteristics </a:t>
                      </a:r>
                      <a:r>
                        <a:rPr lang="en-GB" sz="1100" b="0" dirty="0">
                          <a:latin typeface="Century Gothic" pitchFamily="34" charset="0"/>
                        </a:rPr>
                        <a:t>of  the key stories known.</a:t>
                      </a:r>
                    </a:p>
                  </a:txBody>
                  <a:tcPr/>
                </a:tc>
                <a:extLst>
                  <a:ext uri="{0D108BD9-81ED-4DB2-BD59-A6C34878D82A}">
                    <a16:rowId xmlns:a16="http://schemas.microsoft.com/office/drawing/2014/main" val="10007"/>
                  </a:ext>
                </a:extLst>
              </a:tr>
              <a:tr h="4104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b="0" dirty="0">
                          <a:latin typeface="Century Gothic" pitchFamily="34" charset="0"/>
                        </a:rPr>
                        <a:t>Experience poems and rhymes.</a:t>
                      </a:r>
                    </a:p>
                  </a:txBody>
                  <a:tcPr/>
                </a:tc>
                <a:extLst>
                  <a:ext uri="{0D108BD9-81ED-4DB2-BD59-A6C34878D82A}">
                    <a16:rowId xmlns:a16="http://schemas.microsoft.com/office/drawing/2014/main" val="10008"/>
                  </a:ext>
                </a:extLst>
              </a:tr>
              <a:tr h="41044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b="0" dirty="0">
                          <a:latin typeface="Century Gothic" pitchFamily="34" charset="0"/>
                        </a:rPr>
                        <a:t>Learn some poems and rhymes by heart.</a:t>
                      </a:r>
                    </a:p>
                  </a:txBody>
                  <a:tcPr/>
                </a:tc>
                <a:extLst>
                  <a:ext uri="{0D108BD9-81ED-4DB2-BD59-A6C34878D82A}">
                    <a16:rowId xmlns:a16="http://schemas.microsoft.com/office/drawing/2014/main" val="10009"/>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3716691450"/>
              </p:ext>
            </p:extLst>
          </p:nvPr>
        </p:nvGraphicFramePr>
        <p:xfrm>
          <a:off x="4572000" y="1586458"/>
          <a:ext cx="4248472" cy="4698848"/>
        </p:xfrm>
        <a:graphic>
          <a:graphicData uri="http://schemas.openxmlformats.org/drawingml/2006/table">
            <a:tbl>
              <a:tblPr firstRow="1" bandRow="1">
                <a:tableStyleId>{5C22544A-7EE6-4342-B048-85BDC9FD1C3A}</a:tableStyleId>
              </a:tblPr>
              <a:tblGrid>
                <a:gridCol w="4248472">
                  <a:extLst>
                    <a:ext uri="{9D8B030D-6E8A-4147-A177-3AD203B41FA5}">
                      <a16:colId xmlns:a16="http://schemas.microsoft.com/office/drawing/2014/main" val="20000"/>
                    </a:ext>
                  </a:extLst>
                </a:gridCol>
              </a:tblGrid>
              <a:tr h="40052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latin typeface="Century Gothic" pitchFamily="34" charset="0"/>
                        </a:rPr>
                        <a:t>COMPREHENSION</a:t>
                      </a:r>
                    </a:p>
                  </a:txBody>
                  <a:tcPr>
                    <a:solidFill>
                      <a:schemeClr val="accent1">
                        <a:lumMod val="60000"/>
                        <a:lumOff val="40000"/>
                      </a:schemeClr>
                    </a:solidFill>
                  </a:tcPr>
                </a:tc>
                <a:extLst>
                  <a:ext uri="{0D108BD9-81ED-4DB2-BD59-A6C34878D82A}">
                    <a16:rowId xmlns:a16="http://schemas.microsoft.com/office/drawing/2014/main" val="10000"/>
                  </a:ext>
                </a:extLst>
              </a:tr>
              <a:tr h="7539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dk1"/>
                          </a:solidFill>
                          <a:effectLst/>
                          <a:latin typeface="Century Gothic" panose="020B0502020202020204" pitchFamily="34" charset="0"/>
                          <a:ea typeface="+mn-ea"/>
                          <a:cs typeface="+mn-cs"/>
                        </a:rPr>
                        <a:t>Understand both the books they can already read accurately and fluently and those</a:t>
                      </a:r>
                      <a:r>
                        <a:rPr lang="en-GB" sz="1400" b="1" kern="1200" baseline="0" dirty="0">
                          <a:solidFill>
                            <a:schemeClr val="dk1"/>
                          </a:solidFill>
                          <a:effectLst/>
                          <a:latin typeface="Century Gothic" panose="020B0502020202020204" pitchFamily="34" charset="0"/>
                          <a:ea typeface="+mn-ea"/>
                          <a:cs typeface="+mn-cs"/>
                        </a:rPr>
                        <a:t> they listen to</a:t>
                      </a:r>
                      <a:endParaRPr lang="en-GB" sz="1400" b="1" kern="1200" dirty="0">
                        <a:solidFill>
                          <a:schemeClr val="dk1"/>
                        </a:solidFill>
                        <a:effectLst/>
                        <a:latin typeface="Century Gothic" panose="020B0502020202020204" pitchFamily="34" charset="0"/>
                        <a:ea typeface="+mn-ea"/>
                        <a:cs typeface="+mn-cs"/>
                      </a:endParaRPr>
                    </a:p>
                  </a:txBody>
                  <a:tcPr/>
                </a:tc>
                <a:extLst>
                  <a:ext uri="{0D108BD9-81ED-4DB2-BD59-A6C34878D82A}">
                    <a16:rowId xmlns:a16="http://schemas.microsoft.com/office/drawing/2014/main" val="10001"/>
                  </a:ext>
                </a:extLst>
              </a:tr>
              <a:tr h="3481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chemeClr val="dk1"/>
                          </a:solidFill>
                          <a:effectLst/>
                          <a:latin typeface="Century Gothic" panose="020B0502020202020204" pitchFamily="34" charset="0"/>
                          <a:ea typeface="+mn-ea"/>
                          <a:cs typeface="+mn-cs"/>
                        </a:rPr>
                        <a:t>Use prior knowledge</a:t>
                      </a:r>
                      <a:r>
                        <a:rPr lang="en-GB" sz="1100" b="0" kern="1200" baseline="0" dirty="0">
                          <a:solidFill>
                            <a:schemeClr val="dk1"/>
                          </a:solidFill>
                          <a:effectLst/>
                          <a:latin typeface="Century Gothic" panose="020B0502020202020204" pitchFamily="34" charset="0"/>
                          <a:ea typeface="+mn-ea"/>
                          <a:cs typeface="+mn-cs"/>
                        </a:rPr>
                        <a:t> to understand texts.</a:t>
                      </a:r>
                    </a:p>
                  </a:txBody>
                  <a:tcPr/>
                </a:tc>
                <a:extLst>
                  <a:ext uri="{0D108BD9-81ED-4DB2-BD59-A6C34878D82A}">
                    <a16:rowId xmlns:a16="http://schemas.microsoft.com/office/drawing/2014/main" val="10002"/>
                  </a:ext>
                </a:extLst>
              </a:tr>
              <a:tr h="34814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b="0" kern="1200" baseline="0" dirty="0">
                          <a:solidFill>
                            <a:schemeClr val="dk1"/>
                          </a:solidFill>
                          <a:effectLst/>
                          <a:latin typeface="Century Gothic" panose="020B0502020202020204" pitchFamily="34" charset="0"/>
                          <a:ea typeface="+mn-ea"/>
                          <a:cs typeface="+mn-cs"/>
                        </a:rPr>
                        <a:t>Use context and vocabulary provided to understand texts.</a:t>
                      </a:r>
                    </a:p>
                  </a:txBody>
                  <a:tcPr/>
                </a:tc>
                <a:extLst>
                  <a:ext uri="{0D108BD9-81ED-4DB2-BD59-A6C34878D82A}">
                    <a16:rowId xmlns:a16="http://schemas.microsoft.com/office/drawing/2014/main" val="10003"/>
                  </a:ext>
                </a:extLst>
              </a:tr>
              <a:tr h="439784">
                <a:tc>
                  <a:txBody>
                    <a:bodyPr/>
                    <a:lstStyle/>
                    <a:p>
                      <a:r>
                        <a:rPr lang="en-GB" sz="1100" kern="1200" dirty="0">
                          <a:solidFill>
                            <a:schemeClr val="dk1"/>
                          </a:solidFill>
                          <a:effectLst/>
                          <a:latin typeface="Century Gothic" panose="020B0502020202020204" pitchFamily="34" charset="0"/>
                          <a:ea typeface="+mn-ea"/>
                          <a:cs typeface="+mn-cs"/>
                        </a:rPr>
                        <a:t>Check that the text makes sense to them as they</a:t>
                      </a:r>
                    </a:p>
                    <a:p>
                      <a:r>
                        <a:rPr lang="en-GB" sz="1100" kern="1200" dirty="0">
                          <a:solidFill>
                            <a:schemeClr val="dk1"/>
                          </a:solidFill>
                          <a:effectLst/>
                          <a:latin typeface="Century Gothic" panose="020B0502020202020204" pitchFamily="34" charset="0"/>
                          <a:ea typeface="+mn-ea"/>
                          <a:cs typeface="+mn-cs"/>
                        </a:rPr>
                        <a:t>read and correct miscues.</a:t>
                      </a:r>
                    </a:p>
                  </a:txBody>
                  <a:tcPr/>
                </a:tc>
                <a:extLst>
                  <a:ext uri="{0D108BD9-81ED-4DB2-BD59-A6C34878D82A}">
                    <a16:rowId xmlns:a16="http://schemas.microsoft.com/office/drawing/2014/main" val="10004"/>
                  </a:ext>
                </a:extLst>
              </a:tr>
              <a:tr h="43978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effectLst/>
                          <a:latin typeface="Century Gothic" pitchFamily="34" charset="0"/>
                          <a:ea typeface="+mn-ea"/>
                          <a:cs typeface="+mn-cs"/>
                        </a:rPr>
                        <a:t>Talk</a:t>
                      </a:r>
                      <a:r>
                        <a:rPr lang="en-GB" sz="1100" kern="1200" baseline="0" dirty="0">
                          <a:solidFill>
                            <a:schemeClr val="dk1"/>
                          </a:solidFill>
                          <a:effectLst/>
                          <a:latin typeface="Century Gothic" panose="020B0502020202020204" pitchFamily="34" charset="0"/>
                          <a:ea typeface="+mn-ea"/>
                          <a:cs typeface="+mn-cs"/>
                        </a:rPr>
                        <a:t> about the title and the events.</a:t>
                      </a:r>
                      <a:r>
                        <a:rPr lang="en-GB" sz="1100" kern="1200" dirty="0">
                          <a:solidFill>
                            <a:schemeClr val="dk1"/>
                          </a:solidFill>
                          <a:effectLst/>
                          <a:latin typeface="Century Gothic" pitchFamily="34" charset="0"/>
                          <a:ea typeface="+mn-ea"/>
                          <a:cs typeface="+mn-cs"/>
                        </a:rPr>
                        <a:t> </a:t>
                      </a:r>
                    </a:p>
                    <a:p>
                      <a:pPr lvl="0"/>
                      <a:endParaRPr lang="en-GB" sz="1100" kern="1200" dirty="0">
                        <a:solidFill>
                          <a:schemeClr val="dk1"/>
                        </a:solidFill>
                        <a:effectLst/>
                        <a:latin typeface="Century Gothic" pitchFamily="34" charset="0"/>
                        <a:ea typeface="+mn-ea"/>
                        <a:cs typeface="+mn-cs"/>
                      </a:endParaRPr>
                    </a:p>
                  </a:txBody>
                  <a:tcPr/>
                </a:tc>
                <a:extLst>
                  <a:ext uri="{0D108BD9-81ED-4DB2-BD59-A6C34878D82A}">
                    <a16:rowId xmlns:a16="http://schemas.microsoft.com/office/drawing/2014/main" val="10005"/>
                  </a:ext>
                </a:extLst>
              </a:tr>
              <a:tr h="439784">
                <a:tc>
                  <a:txBody>
                    <a:bodyPr/>
                    <a:lstStyle/>
                    <a:p>
                      <a:pPr lvl="0"/>
                      <a:r>
                        <a:rPr lang="en-GB" sz="1100" kern="1200" dirty="0">
                          <a:solidFill>
                            <a:schemeClr val="dk1"/>
                          </a:solidFill>
                          <a:effectLst/>
                          <a:latin typeface="Century Gothic" pitchFamily="34" charset="0"/>
                          <a:ea typeface="+mn-ea"/>
                          <a:cs typeface="+mn-cs"/>
                        </a:rPr>
                        <a:t>Begin</a:t>
                      </a:r>
                      <a:r>
                        <a:rPr lang="en-GB" sz="1100" kern="1200" baseline="0" dirty="0">
                          <a:solidFill>
                            <a:schemeClr val="dk1"/>
                          </a:solidFill>
                          <a:effectLst/>
                          <a:latin typeface="Century Gothic" pitchFamily="34" charset="0"/>
                          <a:ea typeface="+mn-ea"/>
                          <a:cs typeface="+mn-cs"/>
                        </a:rPr>
                        <a:t> to draw</a:t>
                      </a:r>
                      <a:r>
                        <a:rPr lang="en-GB" sz="1100" kern="1200" dirty="0">
                          <a:solidFill>
                            <a:schemeClr val="dk1"/>
                          </a:solidFill>
                          <a:effectLst/>
                          <a:latin typeface="Century Gothic" pitchFamily="34" charset="0"/>
                          <a:ea typeface="+mn-ea"/>
                          <a:cs typeface="+mn-cs"/>
                        </a:rPr>
                        <a:t> inferences from the text and/or the illustrations.</a:t>
                      </a:r>
                    </a:p>
                  </a:txBody>
                  <a:tcPr/>
                </a:tc>
                <a:extLst>
                  <a:ext uri="{0D108BD9-81ED-4DB2-BD59-A6C34878D82A}">
                    <a16:rowId xmlns:a16="http://schemas.microsoft.com/office/drawing/2014/main" val="10006"/>
                  </a:ext>
                </a:extLst>
              </a:tr>
              <a:tr h="3821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effectLst/>
                          <a:latin typeface="Century Gothic" pitchFamily="34" charset="0"/>
                          <a:ea typeface="+mn-ea"/>
                          <a:cs typeface="+mn-cs"/>
                        </a:rPr>
                        <a:t>Make predictions based on the events in the text.</a:t>
                      </a:r>
                    </a:p>
                  </a:txBody>
                  <a:tcPr/>
                </a:tc>
                <a:extLst>
                  <a:ext uri="{0D108BD9-81ED-4DB2-BD59-A6C34878D82A}">
                    <a16:rowId xmlns:a16="http://schemas.microsoft.com/office/drawing/2014/main" val="10007"/>
                  </a:ext>
                </a:extLst>
              </a:tr>
              <a:tr h="382193">
                <a:tc>
                  <a:txBody>
                    <a:bodyPr/>
                    <a:lstStyle/>
                    <a:p>
                      <a:r>
                        <a:rPr lang="en-GB" sz="1100" kern="1200" dirty="0">
                          <a:solidFill>
                            <a:schemeClr val="dk1"/>
                          </a:solidFill>
                          <a:effectLst/>
                          <a:latin typeface="Century Gothic" pitchFamily="34" charset="0"/>
                          <a:ea typeface="+mn-ea"/>
                          <a:cs typeface="+mn-cs"/>
                        </a:rPr>
                        <a:t>Talk about their responses</a:t>
                      </a:r>
                      <a:r>
                        <a:rPr lang="en-GB" sz="1100" kern="1200" baseline="0" dirty="0">
                          <a:solidFill>
                            <a:schemeClr val="dk1"/>
                          </a:solidFill>
                          <a:effectLst/>
                          <a:latin typeface="Century Gothic" pitchFamily="34" charset="0"/>
                          <a:ea typeface="+mn-ea"/>
                          <a:cs typeface="+mn-cs"/>
                        </a:rPr>
                        <a:t> in a group.</a:t>
                      </a:r>
                      <a:endParaRPr lang="en-GB" sz="1100" kern="1200" dirty="0">
                        <a:solidFill>
                          <a:schemeClr val="dk1"/>
                        </a:solidFill>
                        <a:effectLst/>
                        <a:latin typeface="Century Gothic" pitchFamily="34" charset="0"/>
                        <a:ea typeface="+mn-ea"/>
                        <a:cs typeface="+mn-cs"/>
                      </a:endParaRPr>
                    </a:p>
                  </a:txBody>
                  <a:tcPr/>
                </a:tc>
                <a:extLst>
                  <a:ext uri="{0D108BD9-81ED-4DB2-BD59-A6C34878D82A}">
                    <a16:rowId xmlns:a16="http://schemas.microsoft.com/office/drawing/2014/main" val="10008"/>
                  </a:ext>
                </a:extLst>
              </a:tr>
              <a:tr h="382193">
                <a:tc>
                  <a:txBody>
                    <a:bodyPr/>
                    <a:lstStyle/>
                    <a:p>
                      <a:r>
                        <a:rPr lang="en-GB" sz="1100" kern="1200" dirty="0">
                          <a:solidFill>
                            <a:schemeClr val="dk1"/>
                          </a:solidFill>
                          <a:effectLst/>
                          <a:latin typeface="Century Gothic" pitchFamily="34" charset="0"/>
                          <a:ea typeface="+mn-ea"/>
                          <a:cs typeface="+mn-cs"/>
                        </a:rPr>
                        <a:t>Listen to others’ ideas about a text.</a:t>
                      </a:r>
                    </a:p>
                  </a:txBody>
                  <a:tcPr/>
                </a:tc>
                <a:extLst>
                  <a:ext uri="{0D108BD9-81ED-4DB2-BD59-A6C34878D82A}">
                    <a16:rowId xmlns:a16="http://schemas.microsoft.com/office/drawing/2014/main" val="10009"/>
                  </a:ext>
                </a:extLst>
              </a:tr>
              <a:tr h="382193">
                <a:tc>
                  <a:txBody>
                    <a:bodyPr/>
                    <a:lstStyle/>
                    <a:p>
                      <a:r>
                        <a:rPr lang="en-GB" sz="1100" kern="1200" dirty="0">
                          <a:solidFill>
                            <a:schemeClr val="dk1"/>
                          </a:solidFill>
                          <a:effectLst/>
                          <a:latin typeface="Century Gothic" pitchFamily="34" charset="0"/>
                          <a:ea typeface="+mn-ea"/>
                          <a:cs typeface="+mn-cs"/>
                        </a:rPr>
                        <a:t>Explain what they understand about</a:t>
                      </a:r>
                      <a:r>
                        <a:rPr lang="en-GB" sz="1100" kern="1200" baseline="0" dirty="0">
                          <a:solidFill>
                            <a:schemeClr val="dk1"/>
                          </a:solidFill>
                          <a:effectLst/>
                          <a:latin typeface="Century Gothic" pitchFamily="34" charset="0"/>
                          <a:ea typeface="+mn-ea"/>
                          <a:cs typeface="+mn-cs"/>
                        </a:rPr>
                        <a:t> a text.</a:t>
                      </a:r>
                      <a:endParaRPr lang="en-GB" sz="1100" kern="1200" dirty="0">
                        <a:solidFill>
                          <a:schemeClr val="dk1"/>
                        </a:solidFill>
                        <a:effectLst/>
                        <a:latin typeface="Century Gothic" pitchFamily="34" charset="0"/>
                        <a:ea typeface="+mn-ea"/>
                        <a:cs typeface="+mn-cs"/>
                      </a:endParaRPr>
                    </a:p>
                  </a:txBody>
                  <a:tcPr/>
                </a:tc>
                <a:extLst>
                  <a:ext uri="{0D108BD9-81ED-4DB2-BD59-A6C34878D82A}">
                    <a16:rowId xmlns:a16="http://schemas.microsoft.com/office/drawing/2014/main" val="10010"/>
                  </a:ext>
                </a:extLst>
              </a:tr>
            </a:tbl>
          </a:graphicData>
        </a:graphic>
      </p:graphicFrame>
      <p:sp>
        <p:nvSpPr>
          <p:cNvPr id="4" name="Rectangle 3"/>
          <p:cNvSpPr/>
          <p:nvPr/>
        </p:nvSpPr>
        <p:spPr>
          <a:xfrm>
            <a:off x="611560" y="836712"/>
            <a:ext cx="8212243" cy="584775"/>
          </a:xfrm>
          <a:prstGeom prst="rect">
            <a:avLst/>
          </a:prstGeom>
        </p:spPr>
        <p:txBody>
          <a:bodyPr wrap="square">
            <a:spAutoFit/>
          </a:bodyPr>
          <a:lstStyle/>
          <a:p>
            <a:r>
              <a:rPr lang="en-GB" sz="3200" u="sng" dirty="0">
                <a:solidFill>
                  <a:schemeClr val="tx2"/>
                </a:solidFill>
                <a:latin typeface="Century Gothic" panose="020B0502020202020204" pitchFamily="34" charset="0"/>
              </a:rPr>
              <a:t>Reading: Meeting Year 1 Expectations</a:t>
            </a:r>
            <a:endParaRPr lang="en-GB" sz="3200" u="sng" dirty="0">
              <a:solidFill>
                <a:schemeClr val="tx2"/>
              </a:solidFill>
            </a:endParaRPr>
          </a:p>
        </p:txBody>
      </p:sp>
    </p:spTree>
    <p:extLst>
      <p:ext uri="{BB962C8B-B14F-4D97-AF65-F5344CB8AC3E}">
        <p14:creationId xmlns:p14="http://schemas.microsoft.com/office/powerpoint/2010/main" val="20800669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2021582621"/>
              </p:ext>
            </p:extLst>
          </p:nvPr>
        </p:nvGraphicFramePr>
        <p:xfrm>
          <a:off x="467544" y="1556792"/>
          <a:ext cx="3960440" cy="5143637"/>
        </p:xfrm>
        <a:graphic>
          <a:graphicData uri="http://schemas.openxmlformats.org/drawingml/2006/table">
            <a:tbl>
              <a:tblPr firstRow="1" bandRow="1">
                <a:tableStyleId>{5C22544A-7EE6-4342-B048-85BDC9FD1C3A}</a:tableStyleId>
              </a:tblPr>
              <a:tblGrid>
                <a:gridCol w="3960440">
                  <a:extLst>
                    <a:ext uri="{9D8B030D-6E8A-4147-A177-3AD203B41FA5}">
                      <a16:colId xmlns:a16="http://schemas.microsoft.com/office/drawing/2014/main" val="20000"/>
                    </a:ext>
                  </a:extLst>
                </a:gridCol>
              </a:tblGrid>
              <a:tr h="4550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latin typeface="Century Gothic" pitchFamily="34" charset="0"/>
                        </a:rPr>
                        <a:t>COMPOSITION</a:t>
                      </a:r>
                    </a:p>
                  </a:txBody>
                  <a:tcPr>
                    <a:solidFill>
                      <a:schemeClr val="accent1">
                        <a:lumMod val="60000"/>
                        <a:lumOff val="40000"/>
                      </a:schemeClr>
                    </a:solidFill>
                  </a:tcPr>
                </a:tc>
                <a:extLst>
                  <a:ext uri="{0D108BD9-81ED-4DB2-BD59-A6C34878D82A}">
                    <a16:rowId xmlns:a16="http://schemas.microsoft.com/office/drawing/2014/main" val="10000"/>
                  </a:ext>
                </a:extLst>
              </a:tr>
              <a:tr h="409023">
                <a:tc>
                  <a:txBody>
                    <a:bodyPr/>
                    <a:lstStyle/>
                    <a:p>
                      <a:pPr lvl="0"/>
                      <a:r>
                        <a:rPr lang="en-GB" sz="1400" b="1" kern="1200" dirty="0">
                          <a:solidFill>
                            <a:schemeClr val="dk1"/>
                          </a:solidFill>
                          <a:effectLst/>
                          <a:latin typeface="Century Gothic" pitchFamily="34" charset="0"/>
                          <a:ea typeface="+mn-ea"/>
                          <a:cs typeface="+mn-cs"/>
                        </a:rPr>
                        <a:t>Write</a:t>
                      </a:r>
                      <a:r>
                        <a:rPr lang="en-GB" sz="1400" b="1" kern="1200" baseline="0" dirty="0">
                          <a:solidFill>
                            <a:schemeClr val="dk1"/>
                          </a:solidFill>
                          <a:effectLst/>
                          <a:latin typeface="Century Gothic" pitchFamily="34" charset="0"/>
                          <a:ea typeface="+mn-ea"/>
                          <a:cs typeface="+mn-cs"/>
                        </a:rPr>
                        <a:t> sentences.</a:t>
                      </a:r>
                    </a:p>
                  </a:txBody>
                  <a:tcPr/>
                </a:tc>
                <a:extLst>
                  <a:ext uri="{0D108BD9-81ED-4DB2-BD59-A6C34878D82A}">
                    <a16:rowId xmlns:a16="http://schemas.microsoft.com/office/drawing/2014/main" val="10001"/>
                  </a:ext>
                </a:extLst>
              </a:tr>
              <a:tr h="396149">
                <a:tc>
                  <a:txBody>
                    <a:bodyPr/>
                    <a:lstStyle/>
                    <a:p>
                      <a:r>
                        <a:rPr lang="en-GB" sz="1100" kern="1200" dirty="0">
                          <a:solidFill>
                            <a:schemeClr val="dk1"/>
                          </a:solidFill>
                          <a:effectLst/>
                          <a:latin typeface="Century Gothic" panose="020B0502020202020204" pitchFamily="34" charset="0"/>
                          <a:ea typeface="+mn-ea"/>
                          <a:cs typeface="+mn-cs"/>
                        </a:rPr>
                        <a:t>Say out loud what is</a:t>
                      </a:r>
                      <a:r>
                        <a:rPr lang="en-GB" sz="1100" kern="1200" baseline="0" dirty="0">
                          <a:solidFill>
                            <a:schemeClr val="dk1"/>
                          </a:solidFill>
                          <a:effectLst/>
                          <a:latin typeface="Century Gothic" panose="020B0502020202020204" pitchFamily="34" charset="0"/>
                          <a:ea typeface="+mn-ea"/>
                          <a:cs typeface="+mn-cs"/>
                        </a:rPr>
                        <a:t> to be written</a:t>
                      </a:r>
                      <a:r>
                        <a:rPr lang="en-GB" sz="1100" kern="1200" dirty="0">
                          <a:solidFill>
                            <a:schemeClr val="dk1"/>
                          </a:solidFill>
                          <a:effectLst/>
                          <a:latin typeface="Century Gothic" panose="020B0502020202020204" pitchFamily="34" charset="0"/>
                          <a:ea typeface="+mn-ea"/>
                          <a:cs typeface="+mn-cs"/>
                        </a:rPr>
                        <a:t> about.	</a:t>
                      </a:r>
                      <a:endParaRPr lang="en-GB" sz="1100" dirty="0">
                        <a:effectLst/>
                        <a:latin typeface="Century Gothic" panose="020B0502020202020204" pitchFamily="34" charset="0"/>
                        <a:ea typeface="Times New Roman"/>
                        <a:cs typeface="Times New Roman"/>
                      </a:endParaRPr>
                    </a:p>
                  </a:txBody>
                  <a:tcPr/>
                </a:tc>
                <a:extLst>
                  <a:ext uri="{0D108BD9-81ED-4DB2-BD59-A6C34878D82A}">
                    <a16:rowId xmlns:a16="http://schemas.microsoft.com/office/drawing/2014/main" val="10002"/>
                  </a:ext>
                </a:extLst>
              </a:tr>
              <a:tr h="396149">
                <a:tc>
                  <a:txBody>
                    <a:bodyPr/>
                    <a:lstStyle/>
                    <a:p>
                      <a:r>
                        <a:rPr lang="en-GB" sz="1100" dirty="0">
                          <a:effectLst/>
                          <a:latin typeface="Century Gothic" panose="020B0502020202020204" pitchFamily="34" charset="0"/>
                          <a:ea typeface="Times New Roman"/>
                          <a:cs typeface="Times New Roman"/>
                        </a:rPr>
                        <a:t>Talk about ideas to</a:t>
                      </a:r>
                      <a:r>
                        <a:rPr lang="en-GB" sz="1100" baseline="0" dirty="0">
                          <a:effectLst/>
                          <a:latin typeface="Century Gothic" panose="020B0502020202020204" pitchFamily="34" charset="0"/>
                          <a:ea typeface="Times New Roman"/>
                          <a:cs typeface="Times New Roman"/>
                        </a:rPr>
                        <a:t> use in writing.</a:t>
                      </a:r>
                      <a:endParaRPr lang="en-GB" sz="1100" dirty="0">
                        <a:effectLst/>
                        <a:latin typeface="Century Gothic" panose="020B0502020202020204" pitchFamily="34" charset="0"/>
                        <a:ea typeface="Times New Roman"/>
                        <a:cs typeface="Times New Roman"/>
                      </a:endParaRPr>
                    </a:p>
                  </a:txBody>
                  <a:tcPr/>
                </a:tc>
                <a:extLst>
                  <a:ext uri="{0D108BD9-81ED-4DB2-BD59-A6C34878D82A}">
                    <a16:rowId xmlns:a16="http://schemas.microsoft.com/office/drawing/2014/main" val="10003"/>
                  </a:ext>
                </a:extLst>
              </a:tr>
              <a:tr h="4485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effectLst/>
                          <a:latin typeface="Century Gothic" panose="020B0502020202020204" pitchFamily="34" charset="0"/>
                          <a:ea typeface="+mn-ea"/>
                          <a:cs typeface="+mn-cs"/>
                        </a:rPr>
                        <a:t>Compose a sentence orally before writing it.</a:t>
                      </a:r>
                    </a:p>
                    <a:p>
                      <a:pPr lvl="0"/>
                      <a:endParaRPr lang="en-GB" sz="1100" b="0" kern="1200" dirty="0">
                        <a:solidFill>
                          <a:schemeClr val="dk1"/>
                        </a:solidFill>
                        <a:effectLst/>
                        <a:latin typeface="Century Gothic" pitchFamily="34" charset="0"/>
                        <a:ea typeface="+mn-ea"/>
                        <a:cs typeface="+mn-cs"/>
                      </a:endParaRPr>
                    </a:p>
                  </a:txBody>
                  <a:tcPr/>
                </a:tc>
                <a:extLst>
                  <a:ext uri="{0D108BD9-81ED-4DB2-BD59-A6C34878D82A}">
                    <a16:rowId xmlns:a16="http://schemas.microsoft.com/office/drawing/2014/main" val="10004"/>
                  </a:ext>
                </a:extLst>
              </a:tr>
              <a:tr h="42897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effectLst/>
                          <a:latin typeface="Century Gothic" panose="020B0502020202020204" pitchFamily="34" charset="0"/>
                          <a:ea typeface="+mn-ea"/>
                          <a:cs typeface="+mn-cs"/>
                        </a:rPr>
                        <a:t>Sequence sentences to form short narratives.</a:t>
                      </a:r>
                    </a:p>
                    <a:p>
                      <a:pPr lvl="0"/>
                      <a:endParaRPr lang="en-GB" sz="1100" b="1" kern="1200" dirty="0">
                        <a:solidFill>
                          <a:schemeClr val="dk1"/>
                        </a:solidFill>
                        <a:effectLst/>
                        <a:latin typeface="Century Gothic" pitchFamily="34" charset="0"/>
                        <a:ea typeface="+mn-ea"/>
                        <a:cs typeface="+mn-cs"/>
                      </a:endParaRPr>
                    </a:p>
                  </a:txBody>
                  <a:tcPr/>
                </a:tc>
                <a:extLst>
                  <a:ext uri="{0D108BD9-81ED-4DB2-BD59-A6C34878D82A}">
                    <a16:rowId xmlns:a16="http://schemas.microsoft.com/office/drawing/2014/main" val="10005"/>
                  </a:ext>
                </a:extLst>
              </a:tr>
              <a:tr h="523645">
                <a:tc>
                  <a:txBody>
                    <a:bodyPr/>
                    <a:lstStyle/>
                    <a:p>
                      <a:pPr lvl="0"/>
                      <a:r>
                        <a:rPr lang="en-GB" sz="1100" b="0" kern="1200" dirty="0">
                          <a:solidFill>
                            <a:schemeClr val="dk1"/>
                          </a:solidFill>
                          <a:effectLst/>
                          <a:latin typeface="Century Gothic" pitchFamily="34" charset="0"/>
                          <a:ea typeface="+mn-ea"/>
                          <a:cs typeface="+mn-cs"/>
                        </a:rPr>
                        <a:t>Sequence sentences in</a:t>
                      </a:r>
                      <a:r>
                        <a:rPr lang="en-GB" sz="1100" b="0" kern="1200" baseline="0" dirty="0">
                          <a:solidFill>
                            <a:schemeClr val="dk1"/>
                          </a:solidFill>
                          <a:effectLst/>
                          <a:latin typeface="Century Gothic" pitchFamily="34" charset="0"/>
                          <a:ea typeface="+mn-ea"/>
                          <a:cs typeface="+mn-cs"/>
                        </a:rPr>
                        <a:t> chronological order to recount an event or an experience.</a:t>
                      </a:r>
                      <a:endParaRPr lang="en-GB" sz="1100" b="0" kern="1200" dirty="0">
                        <a:solidFill>
                          <a:schemeClr val="dk1"/>
                        </a:solidFill>
                        <a:effectLst/>
                        <a:latin typeface="Century Gothic" pitchFamily="34" charset="0"/>
                        <a:ea typeface="+mn-ea"/>
                        <a:cs typeface="+mn-cs"/>
                      </a:endParaRPr>
                    </a:p>
                  </a:txBody>
                  <a:tcPr/>
                </a:tc>
                <a:extLst>
                  <a:ext uri="{0D108BD9-81ED-4DB2-BD59-A6C34878D82A}">
                    <a16:rowId xmlns:a16="http://schemas.microsoft.com/office/drawing/2014/main" val="10006"/>
                  </a:ext>
                </a:extLst>
              </a:tr>
              <a:tr h="5338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effectLst/>
                          <a:latin typeface="Century Gothic" panose="020B0502020202020204" pitchFamily="34" charset="0"/>
                          <a:ea typeface="+mn-ea"/>
                          <a:cs typeface="+mn-cs"/>
                        </a:rPr>
                        <a:t>Re-read what they have written to check that it makes sense.</a:t>
                      </a:r>
                    </a:p>
                  </a:txBody>
                  <a:tcPr/>
                </a:tc>
                <a:extLst>
                  <a:ext uri="{0D108BD9-81ED-4DB2-BD59-A6C34878D82A}">
                    <a16:rowId xmlns:a16="http://schemas.microsoft.com/office/drawing/2014/main" val="10007"/>
                  </a:ext>
                </a:extLst>
              </a:tr>
              <a:tr h="710661">
                <a:tc>
                  <a:txBody>
                    <a:bodyPr/>
                    <a:lstStyle/>
                    <a:p>
                      <a:r>
                        <a:rPr lang="en-GB" sz="1100" b="0" kern="1200" dirty="0">
                          <a:solidFill>
                            <a:schemeClr val="dk1"/>
                          </a:solidFill>
                          <a:effectLst/>
                          <a:latin typeface="Century Gothic" panose="020B0502020202020204" pitchFamily="34" charset="0"/>
                          <a:ea typeface="+mn-ea"/>
                          <a:cs typeface="+mn-cs"/>
                        </a:rPr>
                        <a:t>Discuss what they have written with the teacher or other pupils.</a:t>
                      </a:r>
                      <a:r>
                        <a:rPr lang="en-GB" sz="1400" b="0" kern="1200" dirty="0">
                          <a:solidFill>
                            <a:schemeClr val="dk1"/>
                          </a:solidFill>
                          <a:effectLst/>
                          <a:latin typeface="+mn-lt"/>
                          <a:ea typeface="+mn-ea"/>
                          <a:cs typeface="+mn-cs"/>
                        </a:rPr>
                        <a:t>	</a:t>
                      </a:r>
                      <a:endParaRPr lang="en-GB" sz="1000" b="0" kern="1200" dirty="0">
                        <a:solidFill>
                          <a:schemeClr val="dk1"/>
                        </a:solidFill>
                        <a:effectLst/>
                        <a:latin typeface="Century Gothic" pitchFamily="34" charset="0"/>
                        <a:ea typeface="+mn-ea"/>
                        <a:cs typeface="+mn-cs"/>
                      </a:endParaRPr>
                    </a:p>
                  </a:txBody>
                  <a:tcPr/>
                </a:tc>
                <a:extLst>
                  <a:ext uri="{0D108BD9-81ED-4DB2-BD59-A6C34878D82A}">
                    <a16:rowId xmlns:a16="http://schemas.microsoft.com/office/drawing/2014/main" val="10008"/>
                  </a:ext>
                </a:extLst>
              </a:tr>
              <a:tr h="84157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chemeClr val="dk1"/>
                          </a:solidFill>
                          <a:effectLst/>
                          <a:latin typeface="Century Gothic" panose="020B0502020202020204" pitchFamily="34" charset="0"/>
                          <a:ea typeface="+mn-ea"/>
                          <a:cs typeface="+mn-cs"/>
                        </a:rPr>
                        <a:t>Read aloud writing clearly enough to be heard by their peers and the teacher</a:t>
                      </a:r>
                      <a:r>
                        <a:rPr lang="en-GB" sz="1000" b="0" kern="1200" dirty="0">
                          <a:solidFill>
                            <a:schemeClr val="dk1"/>
                          </a:solidFill>
                          <a:effectLst/>
                          <a:latin typeface="+mn-lt"/>
                          <a:ea typeface="+mn-ea"/>
                          <a:cs typeface="+mn-cs"/>
                        </a:rPr>
                        <a:t>.</a:t>
                      </a:r>
                      <a:endParaRPr lang="en-GB" sz="600" b="0" kern="1200" dirty="0">
                        <a:solidFill>
                          <a:schemeClr val="dk1"/>
                        </a:solidFill>
                        <a:effectLst/>
                        <a:latin typeface="Century Gothic" pitchFamily="34"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000" b="0" dirty="0">
                        <a:latin typeface="Century Gothic" pitchFamily="34" charset="0"/>
                      </a:endParaRPr>
                    </a:p>
                  </a:txBody>
                  <a:tcPr/>
                </a:tc>
                <a:extLst>
                  <a:ext uri="{0D108BD9-81ED-4DB2-BD59-A6C34878D82A}">
                    <a16:rowId xmlns:a16="http://schemas.microsoft.com/office/drawing/2014/main" val="10009"/>
                  </a:ext>
                </a:extLst>
              </a:tr>
            </a:tbl>
          </a:graphicData>
        </a:graphic>
      </p:graphicFrame>
      <p:graphicFrame>
        <p:nvGraphicFramePr>
          <p:cNvPr id="3" name="Table 2"/>
          <p:cNvGraphicFramePr>
            <a:graphicFrameLocks noGrp="1"/>
          </p:cNvGraphicFramePr>
          <p:nvPr>
            <p:extLst>
              <p:ext uri="{D42A27DB-BD31-4B8C-83A1-F6EECF244321}">
                <p14:modId xmlns:p14="http://schemas.microsoft.com/office/powerpoint/2010/main" val="4294740783"/>
              </p:ext>
            </p:extLst>
          </p:nvPr>
        </p:nvGraphicFramePr>
        <p:xfrm>
          <a:off x="4658630" y="1628800"/>
          <a:ext cx="4248472" cy="4297508"/>
        </p:xfrm>
        <a:graphic>
          <a:graphicData uri="http://schemas.openxmlformats.org/drawingml/2006/table">
            <a:tbl>
              <a:tblPr firstRow="1" bandRow="1">
                <a:tableStyleId>{5C22544A-7EE6-4342-B048-85BDC9FD1C3A}</a:tableStyleId>
              </a:tblPr>
              <a:tblGrid>
                <a:gridCol w="4248472">
                  <a:extLst>
                    <a:ext uri="{9D8B030D-6E8A-4147-A177-3AD203B41FA5}">
                      <a16:colId xmlns:a16="http://schemas.microsoft.com/office/drawing/2014/main" val="20000"/>
                    </a:ext>
                  </a:extLst>
                </a:gridCol>
              </a:tblGrid>
              <a:tr h="6058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tx1"/>
                          </a:solidFill>
                          <a:latin typeface="Century Gothic" pitchFamily="34" charset="0"/>
                        </a:rPr>
                        <a:t>VOCABULARY,</a:t>
                      </a:r>
                      <a:r>
                        <a:rPr lang="en-GB" sz="1400" b="1" baseline="0" dirty="0">
                          <a:solidFill>
                            <a:schemeClr val="tx1"/>
                          </a:solidFill>
                          <a:latin typeface="Century Gothic" pitchFamily="34" charset="0"/>
                        </a:rPr>
                        <a:t> PUNCTUATION AND  GRAMMAR</a:t>
                      </a:r>
                      <a:endParaRPr lang="en-GB" sz="1400" b="1" dirty="0">
                        <a:solidFill>
                          <a:schemeClr val="tx1"/>
                        </a:solidFill>
                        <a:latin typeface="Century Gothic" pitchFamily="34" charset="0"/>
                      </a:endParaRPr>
                    </a:p>
                  </a:txBody>
                  <a:tcPr>
                    <a:solidFill>
                      <a:schemeClr val="accent1">
                        <a:lumMod val="60000"/>
                        <a:lumOff val="40000"/>
                      </a:schemeClr>
                    </a:solidFill>
                  </a:tcPr>
                </a:tc>
                <a:extLst>
                  <a:ext uri="{0D108BD9-81ED-4DB2-BD59-A6C34878D82A}">
                    <a16:rowId xmlns:a16="http://schemas.microsoft.com/office/drawing/2014/main" val="10000"/>
                  </a:ext>
                </a:extLst>
              </a:tr>
              <a:tr h="402292">
                <a:tc>
                  <a:txBody>
                    <a:bodyPr/>
                    <a:lstStyle/>
                    <a:p>
                      <a:r>
                        <a:rPr lang="en-GB" sz="1100" kern="1200" dirty="0">
                          <a:solidFill>
                            <a:schemeClr val="dk1"/>
                          </a:solidFill>
                          <a:effectLst/>
                          <a:latin typeface="Century Gothic" panose="020B0502020202020204" pitchFamily="34" charset="0"/>
                          <a:ea typeface="+mn-ea"/>
                          <a:cs typeface="+mn-cs"/>
                        </a:rPr>
                        <a:t>Leave spaces between words.</a:t>
                      </a:r>
                    </a:p>
                  </a:txBody>
                  <a:tcPr/>
                </a:tc>
                <a:extLst>
                  <a:ext uri="{0D108BD9-81ED-4DB2-BD59-A6C34878D82A}">
                    <a16:rowId xmlns:a16="http://schemas.microsoft.com/office/drawing/2014/main" val="10001"/>
                  </a:ext>
                </a:extLst>
              </a:tr>
              <a:tr h="360040">
                <a:tc>
                  <a:txBody>
                    <a:bodyPr/>
                    <a:lstStyle/>
                    <a:p>
                      <a:r>
                        <a:rPr lang="en-GB" sz="1100" kern="1200" dirty="0">
                          <a:solidFill>
                            <a:schemeClr val="dk1"/>
                          </a:solidFill>
                          <a:effectLst/>
                          <a:latin typeface="Century Gothic" panose="020B0502020202020204" pitchFamily="34" charset="0"/>
                          <a:ea typeface="+mn-ea"/>
                          <a:cs typeface="+mn-cs"/>
                        </a:rPr>
                        <a:t>To understand</a:t>
                      </a:r>
                      <a:r>
                        <a:rPr lang="en-GB" sz="1100" kern="1200" baseline="0" dirty="0">
                          <a:solidFill>
                            <a:schemeClr val="dk1"/>
                          </a:solidFill>
                          <a:effectLst/>
                          <a:latin typeface="Century Gothic" panose="020B0502020202020204" pitchFamily="34" charset="0"/>
                          <a:ea typeface="+mn-ea"/>
                          <a:cs typeface="+mn-cs"/>
                        </a:rPr>
                        <a:t> the concept of a sentence.</a:t>
                      </a:r>
                      <a:endParaRPr lang="en-GB" sz="1100" kern="1200" dirty="0">
                        <a:solidFill>
                          <a:schemeClr val="dk1"/>
                        </a:solidFill>
                        <a:effectLst/>
                        <a:latin typeface="Century Gothic" panose="020B0502020202020204" pitchFamily="34" charset="0"/>
                        <a:ea typeface="+mn-ea"/>
                        <a:cs typeface="+mn-cs"/>
                      </a:endParaRPr>
                    </a:p>
                  </a:txBody>
                  <a:tcPr/>
                </a:tc>
                <a:extLst>
                  <a:ext uri="{0D108BD9-81ED-4DB2-BD59-A6C34878D82A}">
                    <a16:rowId xmlns:a16="http://schemas.microsoft.com/office/drawing/2014/main" val="10002"/>
                  </a:ext>
                </a:extLst>
              </a:tr>
              <a:tr h="4320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kern="1200" dirty="0">
                          <a:solidFill>
                            <a:schemeClr val="dk1"/>
                          </a:solidFill>
                          <a:effectLst/>
                          <a:latin typeface="Century Gothic" panose="020B0502020202020204" pitchFamily="34" charset="0"/>
                          <a:ea typeface="+mn-ea"/>
                          <a:cs typeface="+mn-cs"/>
                        </a:rPr>
                        <a:t>Join words and sentences using </a:t>
                      </a:r>
                      <a:r>
                        <a:rPr lang="en-GB" sz="1100" i="1" kern="1200" dirty="0">
                          <a:solidFill>
                            <a:schemeClr val="dk1"/>
                          </a:solidFill>
                          <a:effectLst/>
                          <a:latin typeface="Century Gothic" panose="020B0502020202020204" pitchFamily="34" charset="0"/>
                          <a:ea typeface="+mn-ea"/>
                          <a:cs typeface="+mn-cs"/>
                        </a:rPr>
                        <a:t>and.</a:t>
                      </a:r>
                      <a:endParaRPr lang="en-GB" sz="1100" kern="1200" dirty="0">
                        <a:solidFill>
                          <a:schemeClr val="dk1"/>
                        </a:solidFill>
                        <a:effectLst/>
                        <a:latin typeface="Century Gothic" panose="020B0502020202020204" pitchFamily="34" charset="0"/>
                        <a:ea typeface="+mn-ea"/>
                        <a:cs typeface="+mn-cs"/>
                      </a:endParaRPr>
                    </a:p>
                  </a:txBody>
                  <a:tcPr/>
                </a:tc>
                <a:extLst>
                  <a:ext uri="{0D108BD9-81ED-4DB2-BD59-A6C34878D82A}">
                    <a16:rowId xmlns:a16="http://schemas.microsoft.com/office/drawing/2014/main" val="10003"/>
                  </a:ext>
                </a:extLst>
              </a:tr>
              <a:tr h="648072">
                <a:tc>
                  <a:txBody>
                    <a:bodyPr/>
                    <a:lstStyle/>
                    <a:p>
                      <a:r>
                        <a:rPr lang="en-GB" sz="1100" kern="1200" dirty="0">
                          <a:solidFill>
                            <a:schemeClr val="dk1"/>
                          </a:solidFill>
                          <a:effectLst/>
                          <a:latin typeface="Century Gothic" panose="020B0502020202020204" pitchFamily="34" charset="0"/>
                          <a:ea typeface="+mn-ea"/>
                          <a:cs typeface="+mn-cs"/>
                        </a:rPr>
                        <a:t>Begin to punctuate sentences using a capital letter and a full stop, question mark or exclamation mark.</a:t>
                      </a:r>
                      <a:endParaRPr lang="en-GB" sz="1100" b="0" kern="1200" baseline="0" dirty="0">
                        <a:solidFill>
                          <a:schemeClr val="dk1"/>
                        </a:solidFill>
                        <a:effectLst/>
                        <a:latin typeface="Century Gothic" panose="020B0502020202020204" pitchFamily="34" charset="0"/>
                        <a:ea typeface="+mn-ea"/>
                        <a:cs typeface="+mn-cs"/>
                      </a:endParaRPr>
                    </a:p>
                    <a:p>
                      <a:endParaRPr lang="en-GB" sz="1100" kern="1200" dirty="0">
                        <a:solidFill>
                          <a:schemeClr val="dk1"/>
                        </a:solidFill>
                        <a:effectLst/>
                        <a:latin typeface="Century Gothic" panose="020B0502020202020204" pitchFamily="34" charset="0"/>
                        <a:ea typeface="+mn-ea"/>
                        <a:cs typeface="+mn-cs"/>
                      </a:endParaRPr>
                    </a:p>
                  </a:txBody>
                  <a:tcPr/>
                </a:tc>
                <a:extLst>
                  <a:ext uri="{0D108BD9-81ED-4DB2-BD59-A6C34878D82A}">
                    <a16:rowId xmlns:a16="http://schemas.microsoft.com/office/drawing/2014/main" val="10004"/>
                  </a:ext>
                </a:extLst>
              </a:tr>
              <a:tr h="697108">
                <a:tc>
                  <a:txBody>
                    <a:bodyPr/>
                    <a:lstStyle/>
                    <a:p>
                      <a:r>
                        <a:rPr lang="en-GB" sz="1100" kern="1200" dirty="0">
                          <a:solidFill>
                            <a:schemeClr val="dk1"/>
                          </a:solidFill>
                          <a:effectLst/>
                          <a:latin typeface="Century Gothic" panose="020B0502020202020204" pitchFamily="34" charset="0"/>
                          <a:ea typeface="+mn-ea"/>
                          <a:cs typeface="+mn-cs"/>
                        </a:rPr>
                        <a:t>Use a capital letter for names of people, places, the days of the week, and the personal pronoun ‘I’.</a:t>
                      </a:r>
                    </a:p>
                  </a:txBody>
                  <a:tcPr/>
                </a:tc>
                <a:extLst>
                  <a:ext uri="{0D108BD9-81ED-4DB2-BD59-A6C34878D82A}">
                    <a16:rowId xmlns:a16="http://schemas.microsoft.com/office/drawing/2014/main" val="10005"/>
                  </a:ext>
                </a:extLst>
              </a:tr>
              <a:tr h="455020">
                <a:tc>
                  <a:txBody>
                    <a:bodyPr/>
                    <a:lstStyle/>
                    <a:p>
                      <a:r>
                        <a:rPr lang="en-GB" sz="1400" b="1" kern="1200" dirty="0">
                          <a:solidFill>
                            <a:schemeClr val="dk1"/>
                          </a:solidFill>
                          <a:effectLst/>
                          <a:latin typeface="Century Gothic" panose="020B0502020202020204" pitchFamily="34" charset="0"/>
                          <a:ea typeface="+mn-ea"/>
                          <a:cs typeface="+mn-cs"/>
                        </a:rPr>
                        <a:t>Use the terminology:</a:t>
                      </a:r>
                    </a:p>
                  </a:txBody>
                  <a:tcPr/>
                </a:tc>
                <a:extLst>
                  <a:ext uri="{0D108BD9-81ED-4DB2-BD59-A6C34878D82A}">
                    <a16:rowId xmlns:a16="http://schemas.microsoft.com/office/drawing/2014/main" val="10006"/>
                  </a:ext>
                </a:extLst>
              </a:tr>
              <a:tr h="69710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1" kern="1200" baseline="0" dirty="0">
                          <a:solidFill>
                            <a:schemeClr val="dk1"/>
                          </a:solidFill>
                          <a:effectLst/>
                          <a:latin typeface="Century Gothic" pitchFamily="34" charset="0"/>
                          <a:ea typeface="+mn-ea"/>
                          <a:cs typeface="+mn-cs"/>
                        </a:rPr>
                        <a:t>Word, sentence, letter, capital letter, full stop, punctuation, singular, plural, question mark, exclamation mark.</a:t>
                      </a:r>
                      <a:endParaRPr lang="en-GB" sz="1100" b="1" kern="1200" dirty="0">
                        <a:solidFill>
                          <a:schemeClr val="dk1"/>
                        </a:solidFill>
                        <a:effectLst/>
                        <a:latin typeface="Century Gothic" pitchFamily="34" charset="0"/>
                        <a:ea typeface="+mn-ea"/>
                        <a:cs typeface="+mn-cs"/>
                      </a:endParaRPr>
                    </a:p>
                  </a:txBody>
                  <a:tcPr/>
                </a:tc>
                <a:extLst>
                  <a:ext uri="{0D108BD9-81ED-4DB2-BD59-A6C34878D82A}">
                    <a16:rowId xmlns:a16="http://schemas.microsoft.com/office/drawing/2014/main" val="10007"/>
                  </a:ext>
                </a:extLst>
              </a:tr>
            </a:tbl>
          </a:graphicData>
        </a:graphic>
      </p:graphicFrame>
      <p:sp>
        <p:nvSpPr>
          <p:cNvPr id="4" name="Rectangle 3"/>
          <p:cNvSpPr/>
          <p:nvPr/>
        </p:nvSpPr>
        <p:spPr>
          <a:xfrm>
            <a:off x="1043608" y="360512"/>
            <a:ext cx="7272808" cy="1077218"/>
          </a:xfrm>
          <a:prstGeom prst="rect">
            <a:avLst/>
          </a:prstGeom>
        </p:spPr>
        <p:txBody>
          <a:bodyPr wrap="square">
            <a:spAutoFit/>
          </a:bodyPr>
          <a:lstStyle/>
          <a:p>
            <a:pPr algn="ctr"/>
            <a:r>
              <a:rPr lang="en-GB" sz="3200" u="sng" dirty="0">
                <a:solidFill>
                  <a:schemeClr val="accent1">
                    <a:lumMod val="50000"/>
                  </a:schemeClr>
                </a:solidFill>
                <a:latin typeface="Century Gothic" panose="020B0502020202020204" pitchFamily="34" charset="0"/>
              </a:rPr>
              <a:t>Writing:</a:t>
            </a:r>
          </a:p>
          <a:p>
            <a:pPr algn="ctr"/>
            <a:r>
              <a:rPr lang="en-GB" sz="3200" u="sng" dirty="0">
                <a:solidFill>
                  <a:schemeClr val="accent1">
                    <a:lumMod val="50000"/>
                  </a:schemeClr>
                </a:solidFill>
                <a:latin typeface="Century Gothic" panose="020B0502020202020204" pitchFamily="34" charset="0"/>
              </a:rPr>
              <a:t>Meeting Year 1 Expectations</a:t>
            </a:r>
          </a:p>
        </p:txBody>
      </p:sp>
    </p:spTree>
    <p:extLst>
      <p:ext uri="{BB962C8B-B14F-4D97-AF65-F5344CB8AC3E}">
        <p14:creationId xmlns:p14="http://schemas.microsoft.com/office/powerpoint/2010/main" val="41502311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3030525765"/>
              </p:ext>
            </p:extLst>
          </p:nvPr>
        </p:nvGraphicFramePr>
        <p:xfrm>
          <a:off x="2267744" y="4581128"/>
          <a:ext cx="4392488" cy="1947441"/>
        </p:xfrm>
        <a:graphic>
          <a:graphicData uri="http://schemas.openxmlformats.org/drawingml/2006/table">
            <a:tbl>
              <a:tblPr firstRow="1" bandRow="1">
                <a:tableStyleId>{5C22544A-7EE6-4342-B048-85BDC9FD1C3A}</a:tableStyleId>
              </a:tblPr>
              <a:tblGrid>
                <a:gridCol w="4392488">
                  <a:extLst>
                    <a:ext uri="{9D8B030D-6E8A-4147-A177-3AD203B41FA5}">
                      <a16:colId xmlns:a16="http://schemas.microsoft.com/office/drawing/2014/main" val="20000"/>
                    </a:ext>
                  </a:extLst>
                </a:gridCol>
              </a:tblGrid>
              <a:tr h="32599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b="1" dirty="0">
                          <a:latin typeface="Century Gothic" pitchFamily="34" charset="0"/>
                        </a:rPr>
                        <a:t>Add prefixes and suffixes</a:t>
                      </a:r>
                    </a:p>
                  </a:txBody>
                  <a:tcPr/>
                </a:tc>
                <a:extLst>
                  <a:ext uri="{0D108BD9-81ED-4DB2-BD59-A6C34878D82A}">
                    <a16:rowId xmlns:a16="http://schemas.microsoft.com/office/drawing/2014/main" val="10000"/>
                  </a:ext>
                </a:extLst>
              </a:tr>
              <a:tr h="325990">
                <a:tc>
                  <a:txBody>
                    <a:bodyPr/>
                    <a:lstStyle/>
                    <a:p>
                      <a:r>
                        <a:rPr lang="en-GB" sz="1100" kern="1200" dirty="0">
                          <a:solidFill>
                            <a:schemeClr val="dk1"/>
                          </a:solidFill>
                          <a:effectLst/>
                          <a:latin typeface="Century Gothic" panose="020B0502020202020204" pitchFamily="34" charset="0"/>
                          <a:ea typeface="+mn-ea"/>
                          <a:cs typeface="+mn-cs"/>
                        </a:rPr>
                        <a:t>Use the spelling rule for </a:t>
                      </a:r>
                      <a:r>
                        <a:rPr lang="en-GB" sz="1100" i="0" kern="1200" dirty="0">
                          <a:solidFill>
                            <a:schemeClr val="dk1"/>
                          </a:solidFill>
                          <a:effectLst/>
                          <a:latin typeface="Century Gothic" panose="020B0502020202020204" pitchFamily="34" charset="0"/>
                          <a:ea typeface="+mn-ea"/>
                          <a:cs typeface="+mn-cs"/>
                        </a:rPr>
                        <a:t>adding s or es for</a:t>
                      </a:r>
                      <a:r>
                        <a:rPr lang="en-GB" sz="1100" i="0" kern="1200" baseline="0" dirty="0">
                          <a:solidFill>
                            <a:schemeClr val="dk1"/>
                          </a:solidFill>
                          <a:effectLst/>
                          <a:latin typeface="Century Gothic" panose="020B0502020202020204" pitchFamily="34" charset="0"/>
                          <a:ea typeface="+mn-ea"/>
                          <a:cs typeface="+mn-cs"/>
                        </a:rPr>
                        <a:t> plural</a:t>
                      </a:r>
                      <a:r>
                        <a:rPr lang="en-GB" sz="1100" kern="1200" dirty="0">
                          <a:solidFill>
                            <a:schemeClr val="dk1"/>
                          </a:solidFill>
                          <a:effectLst/>
                          <a:latin typeface="Century Gothic" panose="020B0502020202020204" pitchFamily="34" charset="0"/>
                          <a:ea typeface="+mn-ea"/>
                          <a:cs typeface="+mn-cs"/>
                        </a:rPr>
                        <a:t>	</a:t>
                      </a:r>
                      <a:endParaRPr lang="en-GB" sz="1100" b="0" dirty="0">
                        <a:latin typeface="Century Gothic" pitchFamily="34" charset="0"/>
                      </a:endParaRPr>
                    </a:p>
                  </a:txBody>
                  <a:tcPr/>
                </a:tc>
                <a:extLst>
                  <a:ext uri="{0D108BD9-81ED-4DB2-BD59-A6C34878D82A}">
                    <a16:rowId xmlns:a16="http://schemas.microsoft.com/office/drawing/2014/main" val="10001"/>
                  </a:ext>
                </a:extLst>
              </a:tr>
              <a:tr h="325990">
                <a:tc>
                  <a:txBody>
                    <a:bodyPr/>
                    <a:lstStyle/>
                    <a:p>
                      <a:r>
                        <a:rPr lang="en-GB" sz="1100" b="0" dirty="0">
                          <a:latin typeface="Century Gothic" pitchFamily="34" charset="0"/>
                        </a:rPr>
                        <a:t>Use the prefix un</a:t>
                      </a:r>
                    </a:p>
                  </a:txBody>
                  <a:tcPr/>
                </a:tc>
                <a:extLst>
                  <a:ext uri="{0D108BD9-81ED-4DB2-BD59-A6C34878D82A}">
                    <a16:rowId xmlns:a16="http://schemas.microsoft.com/office/drawing/2014/main" val="10002"/>
                  </a:ext>
                </a:extLst>
              </a:tr>
              <a:tr h="3751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b="0" dirty="0">
                          <a:latin typeface="Century Gothic" pitchFamily="34" charset="0"/>
                        </a:rPr>
                        <a:t>Add</a:t>
                      </a:r>
                      <a:r>
                        <a:rPr lang="en-GB" sz="1100" b="0" baseline="0" dirty="0">
                          <a:latin typeface="Century Gothic" pitchFamily="34" charset="0"/>
                        </a:rPr>
                        <a:t> </a:t>
                      </a:r>
                      <a:r>
                        <a:rPr lang="en-GB" sz="1100" b="0" baseline="0" dirty="0" err="1">
                          <a:latin typeface="Century Gothic" pitchFamily="34" charset="0"/>
                        </a:rPr>
                        <a:t>ing</a:t>
                      </a:r>
                      <a:r>
                        <a:rPr lang="en-GB" sz="1100" b="0" baseline="0" dirty="0">
                          <a:latin typeface="Century Gothic" pitchFamily="34" charset="0"/>
                        </a:rPr>
                        <a:t>, </a:t>
                      </a:r>
                      <a:r>
                        <a:rPr lang="en-GB" sz="1100" b="0" baseline="0" dirty="0" err="1">
                          <a:latin typeface="Century Gothic" pitchFamily="34" charset="0"/>
                        </a:rPr>
                        <a:t>ed</a:t>
                      </a:r>
                      <a:r>
                        <a:rPr lang="en-GB" sz="1100" b="0" baseline="0" dirty="0">
                          <a:latin typeface="Century Gothic" pitchFamily="34" charset="0"/>
                        </a:rPr>
                        <a:t>, </a:t>
                      </a:r>
                      <a:r>
                        <a:rPr lang="en-GB" sz="1100" b="0" baseline="0" dirty="0" err="1">
                          <a:latin typeface="Century Gothic" pitchFamily="34" charset="0"/>
                        </a:rPr>
                        <a:t>er</a:t>
                      </a:r>
                      <a:r>
                        <a:rPr lang="en-GB" sz="1100" b="0" baseline="0" dirty="0">
                          <a:latin typeface="Century Gothic" pitchFamily="34" charset="0"/>
                        </a:rPr>
                        <a:t>, </a:t>
                      </a:r>
                      <a:r>
                        <a:rPr lang="en-GB" sz="1100" b="0" baseline="0" dirty="0" err="1">
                          <a:latin typeface="Century Gothic" pitchFamily="34" charset="0"/>
                        </a:rPr>
                        <a:t>est</a:t>
                      </a:r>
                      <a:r>
                        <a:rPr lang="en-GB" sz="1100" b="0" baseline="0" dirty="0">
                          <a:latin typeface="Century Gothic" pitchFamily="34" charset="0"/>
                        </a:rPr>
                        <a:t> where no change is needed to the root words</a:t>
                      </a:r>
                      <a:endParaRPr lang="en-GB" sz="1100" b="0" dirty="0">
                        <a:latin typeface="Century Gothic"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100" b="0" dirty="0">
                        <a:latin typeface="Century Gothic" pitchFamily="34" charset="0"/>
                      </a:endParaRPr>
                    </a:p>
                  </a:txBody>
                  <a:tcPr/>
                </a:tc>
                <a:extLst>
                  <a:ext uri="{0D108BD9-81ED-4DB2-BD59-A6C34878D82A}">
                    <a16:rowId xmlns:a16="http://schemas.microsoft.com/office/drawing/2014/main" val="10003"/>
                  </a:ext>
                </a:extLst>
              </a:tr>
              <a:tr h="37511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100" b="0" dirty="0">
                        <a:latin typeface="Century Gothic" pitchFamily="34" charset="0"/>
                      </a:endParaRPr>
                    </a:p>
                  </a:txBody>
                  <a:tcPr/>
                </a:tc>
                <a:extLst>
                  <a:ext uri="{0D108BD9-81ED-4DB2-BD59-A6C34878D82A}">
                    <a16:rowId xmlns:a16="http://schemas.microsoft.com/office/drawing/2014/main" val="10004"/>
                  </a:ext>
                </a:extLst>
              </a:tr>
            </a:tbl>
          </a:graphicData>
        </a:graphic>
      </p:graphicFrame>
      <p:sp>
        <p:nvSpPr>
          <p:cNvPr id="4" name="Rectangle 3"/>
          <p:cNvSpPr/>
          <p:nvPr/>
        </p:nvSpPr>
        <p:spPr>
          <a:xfrm>
            <a:off x="1724050" y="548680"/>
            <a:ext cx="5292080" cy="1569660"/>
          </a:xfrm>
          <a:prstGeom prst="rect">
            <a:avLst/>
          </a:prstGeom>
        </p:spPr>
        <p:txBody>
          <a:bodyPr wrap="square">
            <a:spAutoFit/>
          </a:bodyPr>
          <a:lstStyle/>
          <a:p>
            <a:pPr algn="ctr"/>
            <a:r>
              <a:rPr lang="en-GB" sz="3200" u="sng" dirty="0">
                <a:solidFill>
                  <a:schemeClr val="tx2"/>
                </a:solidFill>
                <a:latin typeface="Century Gothic" panose="020B0502020202020204" pitchFamily="34" charset="0"/>
              </a:rPr>
              <a:t>Spelling:</a:t>
            </a:r>
          </a:p>
          <a:p>
            <a:pPr algn="ctr"/>
            <a:r>
              <a:rPr lang="en-GB" sz="3200" u="sng" dirty="0">
                <a:solidFill>
                  <a:schemeClr val="tx2"/>
                </a:solidFill>
                <a:latin typeface="Century Gothic" panose="020B0502020202020204" pitchFamily="34" charset="0"/>
              </a:rPr>
              <a:t>Meeting Year 1 Expectations</a:t>
            </a:r>
          </a:p>
        </p:txBody>
      </p:sp>
      <p:graphicFrame>
        <p:nvGraphicFramePr>
          <p:cNvPr id="5" name="Table 4"/>
          <p:cNvGraphicFramePr>
            <a:graphicFrameLocks noGrp="1"/>
          </p:cNvGraphicFramePr>
          <p:nvPr>
            <p:extLst>
              <p:ext uri="{D42A27DB-BD31-4B8C-83A1-F6EECF244321}">
                <p14:modId xmlns:p14="http://schemas.microsoft.com/office/powerpoint/2010/main" val="332881565"/>
              </p:ext>
            </p:extLst>
          </p:nvPr>
        </p:nvGraphicFramePr>
        <p:xfrm>
          <a:off x="2267744" y="2204864"/>
          <a:ext cx="4392488" cy="2177588"/>
        </p:xfrm>
        <a:graphic>
          <a:graphicData uri="http://schemas.openxmlformats.org/drawingml/2006/table">
            <a:tbl>
              <a:tblPr firstRow="1" bandRow="1">
                <a:tableStyleId>{5C22544A-7EE6-4342-B048-85BDC9FD1C3A}</a:tableStyleId>
              </a:tblPr>
              <a:tblGrid>
                <a:gridCol w="4392488">
                  <a:extLst>
                    <a:ext uri="{9D8B030D-6E8A-4147-A177-3AD203B41FA5}">
                      <a16:colId xmlns:a16="http://schemas.microsoft.com/office/drawing/2014/main" val="20000"/>
                    </a:ext>
                  </a:extLst>
                </a:gridCol>
              </a:tblGrid>
              <a:tr h="400953">
                <a:tc>
                  <a:txBody>
                    <a:bodyPr/>
                    <a:lstStyle/>
                    <a:p>
                      <a:r>
                        <a:rPr lang="en-GB" sz="1400" b="1" dirty="0">
                          <a:solidFill>
                            <a:schemeClr val="tx1"/>
                          </a:solidFill>
                          <a:latin typeface="Century Gothic" panose="020B0502020202020204" pitchFamily="34" charset="0"/>
                        </a:rPr>
                        <a:t>Apply simple spelling rules</a:t>
                      </a:r>
                    </a:p>
                  </a:txBody>
                  <a:tcPr>
                    <a:solidFill>
                      <a:schemeClr val="tx2">
                        <a:lumMod val="40000"/>
                        <a:lumOff val="60000"/>
                      </a:schemeClr>
                    </a:solidFill>
                  </a:tcPr>
                </a:tc>
                <a:extLst>
                  <a:ext uri="{0D108BD9-81ED-4DB2-BD59-A6C34878D82A}">
                    <a16:rowId xmlns:a16="http://schemas.microsoft.com/office/drawing/2014/main" val="10000"/>
                  </a:ext>
                </a:extLst>
              </a:tr>
              <a:tr h="3240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b="0" kern="1200" baseline="0" dirty="0">
                          <a:solidFill>
                            <a:schemeClr val="dk1"/>
                          </a:solidFill>
                          <a:effectLst/>
                          <a:latin typeface="Century Gothic" panose="020B0502020202020204" pitchFamily="34" charset="0"/>
                          <a:ea typeface="+mn-ea"/>
                          <a:cs typeface="+mn-cs"/>
                        </a:rPr>
                        <a:t>Identify known sounds in unfamiliar words.</a:t>
                      </a:r>
                    </a:p>
                  </a:txBody>
                  <a:tcPr/>
                </a:tc>
                <a:extLst>
                  <a:ext uri="{0D108BD9-81ED-4DB2-BD59-A6C34878D82A}">
                    <a16:rowId xmlns:a16="http://schemas.microsoft.com/office/drawing/2014/main" val="10001"/>
                  </a:ext>
                </a:extLst>
              </a:tr>
              <a:tr h="32406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100" b="0" kern="1200" baseline="0" dirty="0">
                          <a:solidFill>
                            <a:schemeClr val="dk1"/>
                          </a:solidFill>
                          <a:effectLst/>
                          <a:latin typeface="Century Gothic" panose="020B0502020202020204" pitchFamily="34" charset="0"/>
                          <a:ea typeface="+mn-ea"/>
                          <a:cs typeface="+mn-cs"/>
                        </a:rPr>
                        <a:t>Use syllables to divide words.</a:t>
                      </a:r>
                    </a:p>
                  </a:txBody>
                  <a:tcPr/>
                </a:tc>
                <a:extLst>
                  <a:ext uri="{0D108BD9-81ED-4DB2-BD59-A6C34878D82A}">
                    <a16:rowId xmlns:a16="http://schemas.microsoft.com/office/drawing/2014/main" val="10002"/>
                  </a:ext>
                </a:extLst>
              </a:tr>
              <a:tr h="409372">
                <a:tc>
                  <a:txBody>
                    <a:bodyPr/>
                    <a:lstStyle/>
                    <a:p>
                      <a:r>
                        <a:rPr lang="en-GB" sz="1100" kern="1200" dirty="0">
                          <a:solidFill>
                            <a:schemeClr val="dk1"/>
                          </a:solidFill>
                          <a:effectLst/>
                          <a:latin typeface="Century Gothic" panose="020B0502020202020204" pitchFamily="34" charset="0"/>
                          <a:ea typeface="+mn-ea"/>
                          <a:cs typeface="+mn-cs"/>
                        </a:rPr>
                        <a:t>Use knowledge</a:t>
                      </a:r>
                      <a:r>
                        <a:rPr lang="en-GB" sz="1100" kern="1200" baseline="0" dirty="0">
                          <a:solidFill>
                            <a:schemeClr val="dk1"/>
                          </a:solidFill>
                          <a:effectLst/>
                          <a:latin typeface="Century Gothic" panose="020B0502020202020204" pitchFamily="34" charset="0"/>
                          <a:ea typeface="+mn-ea"/>
                          <a:cs typeface="+mn-cs"/>
                        </a:rPr>
                        <a:t> of alternative sounds to narrow down  possibilities for accurate spelling.</a:t>
                      </a:r>
                      <a:endParaRPr lang="en-GB" sz="1100" kern="1200" dirty="0">
                        <a:solidFill>
                          <a:schemeClr val="dk1"/>
                        </a:solidFill>
                        <a:effectLst/>
                        <a:latin typeface="Century Gothic" panose="020B0502020202020204" pitchFamily="34" charset="0"/>
                        <a:ea typeface="+mn-ea"/>
                        <a:cs typeface="+mn-cs"/>
                      </a:endParaRPr>
                    </a:p>
                  </a:txBody>
                  <a:tcPr/>
                </a:tc>
                <a:extLst>
                  <a:ext uri="{0D108BD9-81ED-4DB2-BD59-A6C34878D82A}">
                    <a16:rowId xmlns:a16="http://schemas.microsoft.com/office/drawing/2014/main" val="10003"/>
                  </a:ext>
                </a:extLst>
              </a:tr>
              <a:tr h="7017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kern="1200" dirty="0">
                          <a:solidFill>
                            <a:schemeClr val="dk1"/>
                          </a:solidFill>
                          <a:effectLst/>
                          <a:latin typeface="Century Gothic" panose="020B0502020202020204" pitchFamily="34" charset="0"/>
                          <a:ea typeface="+mn-ea"/>
                          <a:cs typeface="+mn-cs"/>
                        </a:rPr>
                        <a:t>Write from memory simple sentences dictated by the teacher that include words taught so far.</a:t>
                      </a:r>
                    </a:p>
                    <a:p>
                      <a:pPr lvl="0"/>
                      <a:endParaRPr lang="en-GB" sz="1400" b="1" kern="1200" dirty="0">
                        <a:solidFill>
                          <a:schemeClr val="dk1"/>
                        </a:solidFill>
                        <a:effectLst/>
                        <a:latin typeface="Century Gothic" panose="020B0502020202020204" pitchFamily="34" charset="0"/>
                        <a:ea typeface="+mn-ea"/>
                        <a:cs typeface="+mn-cs"/>
                      </a:endParaRP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472744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1052736"/>
            <a:ext cx="6768752" cy="576064"/>
          </a:xfrm>
        </p:spPr>
        <p:txBody>
          <a:bodyPr>
            <a:noAutofit/>
          </a:bodyPr>
          <a:lstStyle/>
          <a:p>
            <a:pPr algn="ctr"/>
            <a:r>
              <a:rPr lang="en-GB" sz="3200" u="sng" dirty="0">
                <a:latin typeface="Century Gothic" panose="020B0502020202020204" pitchFamily="34" charset="0"/>
              </a:rPr>
              <a:t>Maths: </a:t>
            </a:r>
            <a:br>
              <a:rPr lang="en-GB" sz="3200" u="sng" dirty="0">
                <a:latin typeface="Century Gothic" panose="020B0502020202020204" pitchFamily="34" charset="0"/>
              </a:rPr>
            </a:br>
            <a:r>
              <a:rPr lang="en-GB" sz="3200" u="sng" dirty="0">
                <a:latin typeface="Century Gothic" panose="020B0502020202020204" pitchFamily="34" charset="0"/>
              </a:rPr>
              <a:t>Meeting Year 1 Expectations</a:t>
            </a:r>
          </a:p>
        </p:txBody>
      </p:sp>
      <p:sp>
        <p:nvSpPr>
          <p:cNvPr id="3" name="Content Placeholder 2"/>
          <p:cNvSpPr>
            <a:spLocks noGrp="1"/>
          </p:cNvSpPr>
          <p:nvPr>
            <p:ph sz="half" idx="1"/>
          </p:nvPr>
        </p:nvSpPr>
        <p:spPr/>
        <p:txBody>
          <a:bodyPr>
            <a:normAutofit/>
          </a:bodyPr>
          <a:lstStyle/>
          <a:p>
            <a:pPr marL="0" indent="0">
              <a:buNone/>
            </a:pPr>
            <a:r>
              <a:rPr lang="en-GB" sz="1800" dirty="0">
                <a:latin typeface="Century Gothic" panose="020B0502020202020204" pitchFamily="34" charset="0"/>
              </a:rPr>
              <a:t>Number:</a:t>
            </a:r>
          </a:p>
          <a:p>
            <a:r>
              <a:rPr lang="en-GB" sz="1800" dirty="0">
                <a:latin typeface="Century Gothic" panose="020B0502020202020204" pitchFamily="34" charset="0"/>
              </a:rPr>
              <a:t>Counting forward and backwards to 100</a:t>
            </a:r>
          </a:p>
          <a:p>
            <a:r>
              <a:rPr lang="en-GB" sz="1800" dirty="0">
                <a:latin typeface="Century Gothic" panose="020B0502020202020204" pitchFamily="34" charset="0"/>
              </a:rPr>
              <a:t>Addition and Subtraction</a:t>
            </a:r>
          </a:p>
          <a:p>
            <a:r>
              <a:rPr lang="en-GB" sz="1800" dirty="0">
                <a:latin typeface="Century Gothic" panose="020B0502020202020204" pitchFamily="34" charset="0"/>
              </a:rPr>
              <a:t>Multiplication and Division</a:t>
            </a:r>
          </a:p>
          <a:p>
            <a:r>
              <a:rPr lang="en-GB" sz="1800" dirty="0">
                <a:latin typeface="Century Gothic" panose="020B0502020202020204" pitchFamily="34" charset="0"/>
              </a:rPr>
              <a:t>Fractions (Half and quarters)</a:t>
            </a:r>
          </a:p>
        </p:txBody>
      </p:sp>
      <p:sp>
        <p:nvSpPr>
          <p:cNvPr id="4" name="Content Placeholder 3"/>
          <p:cNvSpPr>
            <a:spLocks noGrp="1"/>
          </p:cNvSpPr>
          <p:nvPr>
            <p:ph sz="half" idx="2"/>
          </p:nvPr>
        </p:nvSpPr>
        <p:spPr/>
        <p:txBody>
          <a:bodyPr>
            <a:normAutofit/>
          </a:bodyPr>
          <a:lstStyle/>
          <a:p>
            <a:pPr marL="0" indent="0">
              <a:buNone/>
            </a:pPr>
            <a:r>
              <a:rPr lang="en-GB" sz="1800" dirty="0">
                <a:latin typeface="Century Gothic" panose="020B0502020202020204" pitchFamily="34" charset="0"/>
              </a:rPr>
              <a:t>Measurement:</a:t>
            </a:r>
          </a:p>
          <a:p>
            <a:r>
              <a:rPr lang="en-GB" sz="1800" dirty="0">
                <a:latin typeface="Century Gothic" panose="020B0502020202020204" pitchFamily="34" charset="0"/>
              </a:rPr>
              <a:t>Money (values of coins)</a:t>
            </a:r>
          </a:p>
          <a:p>
            <a:r>
              <a:rPr lang="en-GB" sz="1800" dirty="0">
                <a:latin typeface="Century Gothic" panose="020B0502020202020204" pitchFamily="34" charset="0"/>
              </a:rPr>
              <a:t>Time (hour and half past)</a:t>
            </a:r>
          </a:p>
          <a:p>
            <a:r>
              <a:rPr lang="en-GB" sz="1800" dirty="0">
                <a:latin typeface="Century Gothic" panose="020B0502020202020204" pitchFamily="34" charset="0"/>
              </a:rPr>
              <a:t>Days/ Months of the year</a:t>
            </a:r>
          </a:p>
          <a:p>
            <a:r>
              <a:rPr lang="en-GB" sz="1800" dirty="0">
                <a:latin typeface="Century Gothic" panose="020B0502020202020204" pitchFamily="34" charset="0"/>
              </a:rPr>
              <a:t>Length and height</a:t>
            </a:r>
          </a:p>
          <a:p>
            <a:r>
              <a:rPr lang="en-GB" sz="1800" dirty="0">
                <a:latin typeface="Century Gothic" panose="020B0502020202020204" pitchFamily="34" charset="0"/>
              </a:rPr>
              <a:t>Weight and Volume</a:t>
            </a:r>
          </a:p>
          <a:p>
            <a:pPr marL="0" indent="0">
              <a:buNone/>
            </a:pPr>
            <a:endParaRPr lang="en-GB" sz="1800" dirty="0">
              <a:latin typeface="Century Gothic" panose="020B0502020202020204" pitchFamily="34" charset="0"/>
            </a:endParaRPr>
          </a:p>
          <a:p>
            <a:pPr marL="0" indent="0">
              <a:buNone/>
            </a:pPr>
            <a:r>
              <a:rPr lang="en-GB" sz="1800" dirty="0">
                <a:latin typeface="Century Gothic" panose="020B0502020202020204" pitchFamily="34" charset="0"/>
              </a:rPr>
              <a:t>Geometry: </a:t>
            </a:r>
          </a:p>
          <a:p>
            <a:r>
              <a:rPr lang="en-GB" sz="1800" dirty="0">
                <a:latin typeface="Century Gothic" panose="020B0502020202020204" pitchFamily="34" charset="0"/>
              </a:rPr>
              <a:t>Shapes 2D and 3D</a:t>
            </a:r>
          </a:p>
          <a:p>
            <a:pPr marL="0" indent="0">
              <a:buNone/>
            </a:pPr>
            <a:endParaRPr lang="en-GB" sz="1800" dirty="0">
              <a:latin typeface="Century Gothic" panose="020B0502020202020204" pitchFamily="34" charset="0"/>
            </a:endParaRPr>
          </a:p>
        </p:txBody>
      </p:sp>
    </p:spTree>
    <p:extLst>
      <p:ext uri="{BB962C8B-B14F-4D97-AF65-F5344CB8AC3E}">
        <p14:creationId xmlns:p14="http://schemas.microsoft.com/office/powerpoint/2010/main" val="1979272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4848" y="332656"/>
            <a:ext cx="8229600" cy="1143000"/>
          </a:xfrm>
        </p:spPr>
        <p:txBody>
          <a:bodyPr>
            <a:normAutofit/>
          </a:bodyPr>
          <a:lstStyle/>
          <a:p>
            <a:pPr algn="ctr"/>
            <a:r>
              <a:rPr lang="en-GB" sz="3200" u="sng" dirty="0">
                <a:latin typeface="Century Gothic" pitchFamily="34" charset="0"/>
              </a:rPr>
              <a:t>Maths: </a:t>
            </a:r>
            <a:br>
              <a:rPr lang="en-GB" sz="3200" u="sng" dirty="0">
                <a:latin typeface="Century Gothic" pitchFamily="34" charset="0"/>
              </a:rPr>
            </a:br>
            <a:r>
              <a:rPr lang="en-GB" sz="3200" u="sng" dirty="0">
                <a:latin typeface="Century Gothic" pitchFamily="34" charset="0"/>
              </a:rPr>
              <a:t>‘Must do’ by the end of Year 1</a:t>
            </a:r>
          </a:p>
        </p:txBody>
      </p:sp>
      <p:sp>
        <p:nvSpPr>
          <p:cNvPr id="3" name="Content Placeholder 2"/>
          <p:cNvSpPr>
            <a:spLocks noGrp="1"/>
          </p:cNvSpPr>
          <p:nvPr>
            <p:ph sz="half" idx="1"/>
          </p:nvPr>
        </p:nvSpPr>
        <p:spPr>
          <a:xfrm>
            <a:off x="451048" y="1920085"/>
            <a:ext cx="4038600" cy="4637112"/>
          </a:xfrm>
        </p:spPr>
        <p:txBody>
          <a:bodyPr>
            <a:noAutofit/>
          </a:bodyPr>
          <a:lstStyle/>
          <a:p>
            <a:pPr marL="171450" indent="-171450"/>
            <a:r>
              <a:rPr lang="en-US" sz="1400" dirty="0">
                <a:latin typeface="Century Gothic" pitchFamily="34" charset="0"/>
              </a:rPr>
              <a:t>Count to and across 100, forwards and backwards from any number.</a:t>
            </a:r>
          </a:p>
          <a:p>
            <a:pPr marL="171450" indent="-171450"/>
            <a:r>
              <a:rPr lang="en-US" sz="1400" dirty="0">
                <a:latin typeface="Century Gothic" pitchFamily="34" charset="0"/>
              </a:rPr>
              <a:t>Read and write numbers to 20 in digits and words.</a:t>
            </a:r>
            <a:endParaRPr lang="en-GB" sz="1400" dirty="0">
              <a:latin typeface="Century Gothic" pitchFamily="34" charset="0"/>
            </a:endParaRPr>
          </a:p>
          <a:p>
            <a:pPr marL="171450" indent="-171450"/>
            <a:r>
              <a:rPr lang="en-US" sz="1400" dirty="0">
                <a:latin typeface="Century Gothic" pitchFamily="34" charset="0"/>
              </a:rPr>
              <a:t>Read and write numbers to 100 in digits.</a:t>
            </a:r>
            <a:endParaRPr lang="en-GB" sz="1400" dirty="0">
              <a:latin typeface="Century Gothic" pitchFamily="34" charset="0"/>
            </a:endParaRPr>
          </a:p>
          <a:p>
            <a:pPr marL="171450" indent="-171450"/>
            <a:r>
              <a:rPr lang="en-US" sz="1400" dirty="0">
                <a:latin typeface="Century Gothic" pitchFamily="34" charset="0"/>
              </a:rPr>
              <a:t>Say ‘1 more’ and ‘1 less’ to 100.</a:t>
            </a:r>
          </a:p>
          <a:p>
            <a:pPr marL="171450" indent="-171450"/>
            <a:r>
              <a:rPr lang="en-US" sz="1400" dirty="0">
                <a:latin typeface="Century Gothic" pitchFamily="34" charset="0"/>
              </a:rPr>
              <a:t>Count in multiples of 1, 2, 5 and 10.</a:t>
            </a:r>
          </a:p>
          <a:p>
            <a:pPr marL="171450" indent="-171450"/>
            <a:r>
              <a:rPr lang="en-US" sz="1400" dirty="0">
                <a:latin typeface="Century Gothic" pitchFamily="34" charset="0"/>
              </a:rPr>
              <a:t>Know bonds to 10 by heart.</a:t>
            </a:r>
            <a:endParaRPr lang="en-GB" sz="1400" dirty="0">
              <a:latin typeface="Century Gothic" pitchFamily="34" charset="0"/>
            </a:endParaRPr>
          </a:p>
          <a:p>
            <a:pPr marL="171450" indent="-171450"/>
            <a:r>
              <a:rPr lang="en-US" sz="1400" dirty="0">
                <a:latin typeface="Century Gothic" pitchFamily="34" charset="0"/>
              </a:rPr>
              <a:t>Use bonds and subtraction facts to 20.</a:t>
            </a:r>
          </a:p>
          <a:p>
            <a:pPr marL="171450" indent="-171450"/>
            <a:endParaRPr lang="en-US" sz="1400" dirty="0">
              <a:latin typeface="Century Gothic" pitchFamily="34" charset="0"/>
            </a:endParaRPr>
          </a:p>
          <a:p>
            <a:pPr marL="171450" indent="-171450"/>
            <a:r>
              <a:rPr lang="en-US" sz="1400" b="1" dirty="0">
                <a:latin typeface="Century Gothic" pitchFamily="34" charset="0"/>
              </a:rPr>
              <a:t>Add and subtract:</a:t>
            </a:r>
            <a:endParaRPr lang="en-GB" sz="1400" b="1" dirty="0">
              <a:latin typeface="Century Gothic" pitchFamily="34" charset="0"/>
            </a:endParaRPr>
          </a:p>
          <a:p>
            <a:pPr marL="628650" lvl="1" indent="-171450">
              <a:buFont typeface="Courier New" pitchFamily="49" charset="0"/>
              <a:buChar char="o"/>
            </a:pPr>
            <a:r>
              <a:rPr lang="en-US" sz="1400" dirty="0">
                <a:latin typeface="Century Gothic" pitchFamily="34" charset="0"/>
              </a:rPr>
              <a:t>1 digit and 2 digit numbers to 20, including zero.</a:t>
            </a:r>
            <a:endParaRPr lang="en-GB" sz="1400" dirty="0">
              <a:latin typeface="Century Gothic" pitchFamily="34" charset="0"/>
            </a:endParaRPr>
          </a:p>
          <a:p>
            <a:pPr marL="628650" lvl="1" indent="-171450">
              <a:buFont typeface="Courier New" pitchFamily="49" charset="0"/>
              <a:buChar char="o"/>
            </a:pPr>
            <a:r>
              <a:rPr lang="en-US" sz="1400" dirty="0">
                <a:latin typeface="Century Gothic" pitchFamily="34" charset="0"/>
              </a:rPr>
              <a:t>Add any three 1-digit numbers with a total up to 20.</a:t>
            </a:r>
          </a:p>
          <a:p>
            <a:pPr marL="628650" lvl="1" indent="-171450">
              <a:buFont typeface="Courier New" pitchFamily="49" charset="0"/>
              <a:buChar char="o"/>
            </a:pPr>
            <a:r>
              <a:rPr lang="en-US" sz="1400" dirty="0">
                <a:latin typeface="Century Gothic" pitchFamily="34" charset="0"/>
              </a:rPr>
              <a:t>Solve simple addition and division with apparatus and arrays. </a:t>
            </a:r>
          </a:p>
          <a:p>
            <a:pPr marL="171450" indent="-171450"/>
            <a:endParaRPr lang="en-US" sz="1400" dirty="0">
              <a:latin typeface="Century Gothic" pitchFamily="34" charset="0"/>
            </a:endParaRPr>
          </a:p>
          <a:p>
            <a:pPr marL="171450" indent="-171450"/>
            <a:endParaRPr lang="en-US" sz="1400" dirty="0">
              <a:latin typeface="Century Gothic" pitchFamily="34" charset="0"/>
            </a:endParaRPr>
          </a:p>
          <a:p>
            <a:endParaRPr lang="en-GB" sz="1400" dirty="0">
              <a:latin typeface="Century Gothic" pitchFamily="34" charset="0"/>
            </a:endParaRPr>
          </a:p>
          <a:p>
            <a:endParaRPr lang="en-GB" sz="1400" dirty="0">
              <a:latin typeface="Century Gothic" pitchFamily="34" charset="0"/>
            </a:endParaRPr>
          </a:p>
        </p:txBody>
      </p:sp>
      <p:sp>
        <p:nvSpPr>
          <p:cNvPr id="6" name="Slide Number Placeholder 5"/>
          <p:cNvSpPr>
            <a:spLocks noGrp="1"/>
          </p:cNvSpPr>
          <p:nvPr>
            <p:ph type="sldNum" sz="quarter" idx="12"/>
          </p:nvPr>
        </p:nvSpPr>
        <p:spPr/>
        <p:txBody>
          <a:bodyPr/>
          <a:lstStyle/>
          <a:p>
            <a:fld id="{8B9FC5B9-DBDC-439D-9FFC-D3534770D08D}" type="slidenum">
              <a:rPr lang="en-GB" smtClean="0"/>
              <a:t>13</a:t>
            </a:fld>
            <a:endParaRPr lang="en-GB"/>
          </a:p>
        </p:txBody>
      </p:sp>
      <p:sp>
        <p:nvSpPr>
          <p:cNvPr id="5" name="Content Placeholder 4"/>
          <p:cNvSpPr>
            <a:spLocks noGrp="1"/>
          </p:cNvSpPr>
          <p:nvPr>
            <p:ph sz="half" idx="2"/>
          </p:nvPr>
        </p:nvSpPr>
        <p:spPr>
          <a:xfrm>
            <a:off x="5119508" y="1698583"/>
            <a:ext cx="4038600" cy="4434840"/>
          </a:xfrm>
        </p:spPr>
        <p:txBody>
          <a:bodyPr/>
          <a:lstStyle/>
          <a:p>
            <a:pPr marL="171450" indent="-171450"/>
            <a:endParaRPr lang="en-US" sz="1400" dirty="0">
              <a:latin typeface="Century Gothic" pitchFamily="34" charset="0"/>
            </a:endParaRPr>
          </a:p>
          <a:p>
            <a:pPr marL="171450" indent="-171450"/>
            <a:r>
              <a:rPr lang="en-US" sz="1400" b="1" dirty="0">
                <a:latin typeface="Century Gothic" pitchFamily="34" charset="0"/>
              </a:rPr>
              <a:t>Measurement </a:t>
            </a:r>
          </a:p>
          <a:p>
            <a:pPr marL="171450" indent="-171450"/>
            <a:endParaRPr lang="en-US" sz="1400" dirty="0">
              <a:latin typeface="Century Gothic" pitchFamily="34" charset="0"/>
            </a:endParaRPr>
          </a:p>
          <a:p>
            <a:pPr marL="171450" indent="-171450"/>
            <a:r>
              <a:rPr lang="en-US" sz="1400" dirty="0" err="1">
                <a:latin typeface="Century Gothic" pitchFamily="34" charset="0"/>
              </a:rPr>
              <a:t>Recognise</a:t>
            </a:r>
            <a:r>
              <a:rPr lang="en-US" sz="1400" dirty="0">
                <a:latin typeface="Century Gothic" pitchFamily="34" charset="0"/>
              </a:rPr>
              <a:t> half and quarter of object, shape or quantity. </a:t>
            </a:r>
          </a:p>
          <a:p>
            <a:pPr marL="171450" indent="-171450"/>
            <a:r>
              <a:rPr lang="en-US" sz="1400" dirty="0">
                <a:latin typeface="Century Gothic" pitchFamily="34" charset="0"/>
              </a:rPr>
              <a:t>Sequence events in order.</a:t>
            </a:r>
            <a:endParaRPr lang="en-GB" sz="1400" dirty="0">
              <a:latin typeface="Century Gothic" pitchFamily="34" charset="0"/>
            </a:endParaRPr>
          </a:p>
          <a:p>
            <a:pPr marL="171450" indent="-171450"/>
            <a:r>
              <a:rPr lang="en-US" sz="1400" dirty="0">
                <a:latin typeface="Century Gothic" pitchFamily="34" charset="0"/>
              </a:rPr>
              <a:t>Use language of day, week, month and year.</a:t>
            </a:r>
          </a:p>
          <a:p>
            <a:pPr marL="171450" indent="-171450"/>
            <a:r>
              <a:rPr lang="en-US" sz="1400" dirty="0">
                <a:latin typeface="Century Gothic" pitchFamily="34" charset="0"/>
              </a:rPr>
              <a:t>Name the days of the week and months of the year.</a:t>
            </a:r>
          </a:p>
          <a:p>
            <a:pPr marL="171450" indent="-171450"/>
            <a:r>
              <a:rPr lang="en-US" sz="1400" dirty="0" err="1">
                <a:latin typeface="Century Gothic" pitchFamily="34" charset="0"/>
              </a:rPr>
              <a:t>Recognise</a:t>
            </a:r>
            <a:r>
              <a:rPr lang="en-US" sz="1400" dirty="0">
                <a:latin typeface="Century Gothic" pitchFamily="34" charset="0"/>
              </a:rPr>
              <a:t> all coins</a:t>
            </a:r>
            <a:endParaRPr lang="en-GB" sz="1400" dirty="0">
              <a:latin typeface="Century Gothic" pitchFamily="34" charset="0"/>
            </a:endParaRPr>
          </a:p>
          <a:p>
            <a:pPr marL="171450" indent="-171450"/>
            <a:r>
              <a:rPr lang="en-US" sz="1400" dirty="0">
                <a:latin typeface="Century Gothic" pitchFamily="34" charset="0"/>
              </a:rPr>
              <a:t>Tell time to hour and half past.</a:t>
            </a:r>
            <a:endParaRPr lang="en-GB" sz="1400" dirty="0">
              <a:latin typeface="Century Gothic" pitchFamily="34" charset="0"/>
            </a:endParaRPr>
          </a:p>
          <a:p>
            <a:endParaRPr lang="en-GB" dirty="0"/>
          </a:p>
        </p:txBody>
      </p:sp>
    </p:spTree>
    <p:extLst>
      <p:ext uri="{BB962C8B-B14F-4D97-AF65-F5344CB8AC3E}">
        <p14:creationId xmlns:p14="http://schemas.microsoft.com/office/powerpoint/2010/main" val="1431638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BB24B-07CA-4FFE-AA1F-D3E2F5A4828E}"/>
              </a:ext>
            </a:extLst>
          </p:cNvPr>
          <p:cNvSpPr>
            <a:spLocks noGrp="1"/>
          </p:cNvSpPr>
          <p:nvPr>
            <p:ph type="title"/>
          </p:nvPr>
        </p:nvSpPr>
        <p:spPr>
          <a:xfrm>
            <a:off x="472986" y="792480"/>
            <a:ext cx="7836056" cy="1143000"/>
          </a:xfrm>
        </p:spPr>
        <p:txBody>
          <a:bodyPr>
            <a:normAutofit/>
          </a:bodyPr>
          <a:lstStyle/>
          <a:p>
            <a:r>
              <a:rPr lang="en-GB" sz="3200" dirty="0">
                <a:latin typeface="Century Gothic" panose="020B0502020202020204" pitchFamily="34" charset="0"/>
              </a:rPr>
              <a:t>Personal, Social and Emotional Development</a:t>
            </a:r>
          </a:p>
        </p:txBody>
      </p:sp>
      <p:sp>
        <p:nvSpPr>
          <p:cNvPr id="3" name="Content Placeholder 2">
            <a:extLst>
              <a:ext uri="{FF2B5EF4-FFF2-40B4-BE49-F238E27FC236}">
                <a16:creationId xmlns:a16="http://schemas.microsoft.com/office/drawing/2014/main" id="{90E17CB8-D698-4E83-9C3C-BAE2D732A932}"/>
              </a:ext>
            </a:extLst>
          </p:cNvPr>
          <p:cNvSpPr>
            <a:spLocks noGrp="1"/>
          </p:cNvSpPr>
          <p:nvPr>
            <p:ph idx="1"/>
          </p:nvPr>
        </p:nvSpPr>
        <p:spPr>
          <a:xfrm>
            <a:off x="441414" y="2468880"/>
            <a:ext cx="8229600" cy="4389120"/>
          </a:xfrm>
        </p:spPr>
        <p:txBody>
          <a:bodyPr/>
          <a:lstStyle/>
          <a:p>
            <a:pPr marL="0" indent="0">
              <a:buNone/>
            </a:pPr>
            <a:r>
              <a:rPr lang="en-GB" sz="2400" dirty="0">
                <a:latin typeface="Century Gothic" panose="020B0502020202020204" pitchFamily="34" charset="0"/>
              </a:rPr>
              <a:t>We learn about respectful relationships and how to express our feelings and consider the feelings of others.</a:t>
            </a:r>
          </a:p>
          <a:p>
            <a:pPr marL="0" indent="0">
              <a:buNone/>
            </a:pPr>
            <a:endParaRPr lang="en-GB" sz="2400" dirty="0">
              <a:latin typeface="Century Gothic" panose="020B0502020202020204" pitchFamily="34" charset="0"/>
            </a:endParaRPr>
          </a:p>
          <a:p>
            <a:pPr marL="0" indent="0">
              <a:buNone/>
            </a:pPr>
            <a:r>
              <a:rPr lang="en-GB" sz="2400" dirty="0">
                <a:latin typeface="Century Gothic" panose="020B0502020202020204" pitchFamily="34" charset="0"/>
              </a:rPr>
              <a:t>Correct terminology is used to name correct body parts</a:t>
            </a:r>
          </a:p>
          <a:p>
            <a:pPr marL="0" indent="0">
              <a:buNone/>
            </a:pPr>
            <a:endParaRPr lang="en-GB" sz="2400" dirty="0">
              <a:latin typeface="Century Gothic" panose="020B0502020202020204" pitchFamily="34" charset="0"/>
            </a:endParaRPr>
          </a:p>
          <a:p>
            <a:pPr marL="0" indent="0">
              <a:buNone/>
            </a:pPr>
            <a:r>
              <a:rPr lang="en-GB" sz="2400" dirty="0">
                <a:latin typeface="Century Gothic" panose="020B0502020202020204" pitchFamily="34" charset="0"/>
              </a:rPr>
              <a:t>We will also talk about consent and what this means </a:t>
            </a:r>
            <a:r>
              <a:rPr lang="en-GB" sz="2400" dirty="0" err="1">
                <a:latin typeface="Century Gothic" panose="020B0502020202020204" pitchFamily="34" charset="0"/>
              </a:rPr>
              <a:t>e.g</a:t>
            </a:r>
            <a:r>
              <a:rPr lang="en-GB" sz="2400" dirty="0">
                <a:latin typeface="Century Gothic" panose="020B0502020202020204" pitchFamily="34" charset="0"/>
              </a:rPr>
              <a:t> asking before holding someone's hand </a:t>
            </a:r>
          </a:p>
          <a:p>
            <a:pPr marL="0" indent="0">
              <a:buNone/>
            </a:pPr>
            <a:endParaRPr lang="en-GB" sz="2400" dirty="0">
              <a:latin typeface="Century Gothic" panose="020B0502020202020204" pitchFamily="34" charset="0"/>
            </a:endParaRPr>
          </a:p>
          <a:p>
            <a:endParaRPr lang="en-GB" dirty="0"/>
          </a:p>
        </p:txBody>
      </p:sp>
    </p:spTree>
    <p:extLst>
      <p:ext uri="{BB962C8B-B14F-4D97-AF65-F5344CB8AC3E}">
        <p14:creationId xmlns:p14="http://schemas.microsoft.com/office/powerpoint/2010/main" val="3595370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55576" y="764704"/>
            <a:ext cx="2304256" cy="576064"/>
          </a:xfrm>
        </p:spPr>
        <p:txBody>
          <a:bodyPr>
            <a:normAutofit/>
          </a:bodyPr>
          <a:lstStyle/>
          <a:p>
            <a:r>
              <a:rPr lang="en-GB" sz="3200" u="sng" dirty="0">
                <a:latin typeface="Century Gothic" panose="020B0502020202020204" pitchFamily="34" charset="0"/>
              </a:rPr>
              <a:t>Assessment</a:t>
            </a:r>
            <a:r>
              <a:rPr lang="en-GB" sz="2500" b="1" dirty="0">
                <a:latin typeface="Century Gothic" panose="020B0502020202020204" pitchFamily="34" charset="0"/>
              </a:rPr>
              <a:t> </a:t>
            </a:r>
          </a:p>
        </p:txBody>
      </p:sp>
      <p:sp>
        <p:nvSpPr>
          <p:cNvPr id="6" name="Content Placeholder 5"/>
          <p:cNvSpPr>
            <a:spLocks noGrp="1"/>
          </p:cNvSpPr>
          <p:nvPr>
            <p:ph idx="1"/>
          </p:nvPr>
        </p:nvSpPr>
        <p:spPr>
          <a:xfrm>
            <a:off x="457200" y="1675955"/>
            <a:ext cx="8229600" cy="4389120"/>
          </a:xfrm>
        </p:spPr>
        <p:txBody>
          <a:bodyPr>
            <a:normAutofit lnSpcReduction="10000"/>
          </a:bodyPr>
          <a:lstStyle/>
          <a:p>
            <a:r>
              <a:rPr lang="en-GB" sz="2400" dirty="0">
                <a:latin typeface="Century Gothic" panose="020B0502020202020204" pitchFamily="34" charset="0"/>
              </a:rPr>
              <a:t>Autumn Term- Teacher Assessments using target card to track where you child is. This is referred to throughout the year to support children to recognise their own individual targets </a:t>
            </a:r>
          </a:p>
          <a:p>
            <a:endParaRPr lang="en-GB" sz="2400" dirty="0">
              <a:latin typeface="Century Gothic" panose="020B0502020202020204" pitchFamily="34" charset="0"/>
            </a:endParaRPr>
          </a:p>
          <a:p>
            <a:r>
              <a:rPr lang="en-GB" sz="2400" dirty="0">
                <a:latin typeface="Century Gothic" panose="020B0502020202020204" pitchFamily="34" charset="0"/>
              </a:rPr>
              <a:t>Spring Term- Mixture of Teacher Assessments (English) and NFER tests (Reading and Maths) </a:t>
            </a:r>
          </a:p>
          <a:p>
            <a:endParaRPr lang="en-GB" sz="2400" dirty="0">
              <a:latin typeface="Century Gothic" panose="020B0502020202020204" pitchFamily="34" charset="0"/>
            </a:endParaRPr>
          </a:p>
          <a:p>
            <a:r>
              <a:rPr lang="en-GB" sz="2400" dirty="0">
                <a:latin typeface="Century Gothic" panose="020B0502020202020204" pitchFamily="34" charset="0"/>
              </a:rPr>
              <a:t>Summer Term- Mixture of Teacher Assessment (English) and NFER tests (Reading and Maths). As well as the Phonics Screening Test in June.</a:t>
            </a:r>
          </a:p>
          <a:p>
            <a:pPr marL="0" indent="0">
              <a:buNone/>
            </a:pPr>
            <a:endParaRPr lang="en-GB" sz="2000" dirty="0">
              <a:latin typeface="Century Gothic" panose="020B0502020202020204" pitchFamily="34" charset="0"/>
            </a:endParaRPr>
          </a:p>
        </p:txBody>
      </p:sp>
    </p:spTree>
    <p:extLst>
      <p:ext uri="{BB962C8B-B14F-4D97-AF65-F5344CB8AC3E}">
        <p14:creationId xmlns:p14="http://schemas.microsoft.com/office/powerpoint/2010/main" val="4780729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C2003-19B8-E35F-2C87-52053AC9A566}"/>
              </a:ext>
            </a:extLst>
          </p:cNvPr>
          <p:cNvSpPr txBox="1">
            <a:spLocks/>
          </p:cNvSpPr>
          <p:nvPr/>
        </p:nvSpPr>
        <p:spPr>
          <a:xfrm>
            <a:off x="611560" y="1045480"/>
            <a:ext cx="8229600" cy="1143000"/>
          </a:xfrm>
          <a:prstGeom prst="rect">
            <a:avLst/>
          </a:prstGeom>
        </p:spPr>
        <p:txBody>
          <a:bodyPr>
            <a:normAutofit fontScale="82500" lnSpcReduction="1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GB">
                <a:latin typeface="Century Gothic" panose="020B0502020202020204" pitchFamily="34" charset="0"/>
              </a:rPr>
              <a:t>Year 1 Phonics Screening Test</a:t>
            </a:r>
            <a:endParaRPr lang="en-GB"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id="{275BD09E-6592-1DDD-9790-66C0150AD049}"/>
              </a:ext>
            </a:extLst>
          </p:cNvPr>
          <p:cNvSpPr txBox="1">
            <a:spLocks/>
          </p:cNvSpPr>
          <p:nvPr/>
        </p:nvSpPr>
        <p:spPr>
          <a:xfrm>
            <a:off x="457200" y="1988840"/>
            <a:ext cx="8229600" cy="4389120"/>
          </a:xfrm>
          <a:prstGeom prst="rect">
            <a:avLst/>
          </a:prstGeom>
        </p:spPr>
        <p:txBody>
          <a:bodyPr>
            <a:normAutofit/>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r>
              <a:rPr lang="en-GB" sz="2400" dirty="0">
                <a:latin typeface="Century Gothic" panose="020B0502020202020204" pitchFamily="34" charset="0"/>
              </a:rPr>
              <a:t>Every Year in June the Year 1 children sit the phonics screening test. The test consists of 40 words which are both real and false. The first 20 words include sounds from phases 2 and 3. The next 20 consist of sounds from phase 4 and 5. The children need to be able to read these words independently. In the test we must be able to hear each individual sound correctly. This is really important in order to check understanding and recognition of each sound.</a:t>
            </a:r>
          </a:p>
          <a:p>
            <a:r>
              <a:rPr lang="en-GB" sz="2400" dirty="0">
                <a:latin typeface="Century Gothic" panose="020B0502020202020204" pitchFamily="34" charset="0"/>
              </a:rPr>
              <a:t>Practice papers can be found through the following website:  https://www.gov.uk/education/phonics</a:t>
            </a:r>
          </a:p>
        </p:txBody>
      </p:sp>
    </p:spTree>
    <p:extLst>
      <p:ext uri="{BB962C8B-B14F-4D97-AF65-F5344CB8AC3E}">
        <p14:creationId xmlns:p14="http://schemas.microsoft.com/office/powerpoint/2010/main" val="3539780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68B58-A3B3-6B57-67E7-E2DE3609CB14}"/>
              </a:ext>
            </a:extLst>
          </p:cNvPr>
          <p:cNvSpPr>
            <a:spLocks noGrp="1"/>
          </p:cNvSpPr>
          <p:nvPr>
            <p:ph type="title"/>
          </p:nvPr>
        </p:nvSpPr>
        <p:spPr/>
        <p:txBody>
          <a:bodyPr/>
          <a:lstStyle/>
          <a:p>
            <a:r>
              <a:rPr lang="en-US" u="sng" dirty="0">
                <a:latin typeface="Century Gothic" panose="020B0502020202020204" pitchFamily="34" charset="0"/>
              </a:rPr>
              <a:t>Learning at Home</a:t>
            </a:r>
            <a:endParaRPr lang="en-GB" dirty="0"/>
          </a:p>
        </p:txBody>
      </p:sp>
      <p:sp>
        <p:nvSpPr>
          <p:cNvPr id="3" name="Content Placeholder 2">
            <a:extLst>
              <a:ext uri="{FF2B5EF4-FFF2-40B4-BE49-F238E27FC236}">
                <a16:creationId xmlns:a16="http://schemas.microsoft.com/office/drawing/2014/main" id="{0F073C3F-11A6-F7A1-3C6D-DE3E372F3DFF}"/>
              </a:ext>
            </a:extLst>
          </p:cNvPr>
          <p:cNvSpPr>
            <a:spLocks noGrp="1"/>
          </p:cNvSpPr>
          <p:nvPr>
            <p:ph idx="1"/>
          </p:nvPr>
        </p:nvSpPr>
        <p:spPr/>
        <p:txBody>
          <a:bodyPr/>
          <a:lstStyle/>
          <a:p>
            <a:r>
              <a:rPr lang="en-US" dirty="0">
                <a:latin typeface="Century Gothic" panose="020B0502020202020204" pitchFamily="34" charset="0"/>
              </a:rPr>
              <a:t>Our home learning has been thoughtfully designed to ensure that it is effective and fun. </a:t>
            </a:r>
          </a:p>
          <a:p>
            <a:r>
              <a:rPr lang="en-US" dirty="0">
                <a:latin typeface="Century Gothic" panose="020B0502020202020204" pitchFamily="34" charset="0"/>
              </a:rPr>
              <a:t>The focus is on practising key skills (reading, spelling and </a:t>
            </a:r>
            <a:r>
              <a:rPr lang="en-US" dirty="0" err="1">
                <a:latin typeface="Century Gothic" panose="020B0502020202020204" pitchFamily="34" charset="0"/>
              </a:rPr>
              <a:t>maths</a:t>
            </a:r>
            <a:r>
              <a:rPr lang="en-US" dirty="0">
                <a:latin typeface="Century Gothic" panose="020B0502020202020204" pitchFamily="34" charset="0"/>
              </a:rPr>
              <a:t> skills). </a:t>
            </a:r>
          </a:p>
          <a:p>
            <a:r>
              <a:rPr lang="en-US" dirty="0">
                <a:latin typeface="Century Gothic" panose="020B0502020202020204" pitchFamily="34" charset="0"/>
              </a:rPr>
              <a:t>Teachers closely link homework to children’s current learning to ensure it is accessible and relevant to all. </a:t>
            </a:r>
          </a:p>
          <a:p>
            <a:pPr marL="0" indent="0">
              <a:buNone/>
            </a:pPr>
            <a:endParaRPr lang="en-GB" dirty="0">
              <a:latin typeface="Century Gothic" panose="020B0502020202020204" pitchFamily="34" charset="0"/>
            </a:endParaRPr>
          </a:p>
        </p:txBody>
      </p:sp>
    </p:spTree>
    <p:extLst>
      <p:ext uri="{BB962C8B-B14F-4D97-AF65-F5344CB8AC3E}">
        <p14:creationId xmlns:p14="http://schemas.microsoft.com/office/powerpoint/2010/main" val="3949626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756AC-6F89-42DE-B4A8-55ACE1CD21F1}"/>
              </a:ext>
            </a:extLst>
          </p:cNvPr>
          <p:cNvSpPr>
            <a:spLocks noGrp="1"/>
          </p:cNvSpPr>
          <p:nvPr>
            <p:ph type="title"/>
          </p:nvPr>
        </p:nvSpPr>
        <p:spPr>
          <a:xfrm>
            <a:off x="484811" y="1700808"/>
            <a:ext cx="8229600" cy="1143000"/>
          </a:xfrm>
        </p:spPr>
        <p:txBody>
          <a:bodyPr>
            <a:noAutofit/>
          </a:bodyPr>
          <a:lstStyle/>
          <a:p>
            <a:r>
              <a:rPr lang="en-GB" sz="3600" dirty="0">
                <a:latin typeface="Century Gothic" panose="020B0502020202020204" pitchFamily="34" charset="0"/>
              </a:rPr>
              <a:t>20 things to do before leaving</a:t>
            </a:r>
            <a:br>
              <a:rPr lang="en-GB" sz="3600" dirty="0">
                <a:latin typeface="Century Gothic" panose="020B0502020202020204" pitchFamily="34" charset="0"/>
              </a:rPr>
            </a:br>
            <a:br>
              <a:rPr lang="en-GB" sz="3600" dirty="0">
                <a:latin typeface="Century Gothic" panose="020B0502020202020204" pitchFamily="34" charset="0"/>
              </a:rPr>
            </a:br>
            <a:endParaRPr lang="en-GB" sz="3600" dirty="0">
              <a:latin typeface="Century Gothic" panose="020B0502020202020204" pitchFamily="34" charset="0"/>
            </a:endParaRPr>
          </a:p>
        </p:txBody>
      </p:sp>
      <p:sp>
        <p:nvSpPr>
          <p:cNvPr id="4" name="Content Placeholder 2">
            <a:extLst>
              <a:ext uri="{FF2B5EF4-FFF2-40B4-BE49-F238E27FC236}">
                <a16:creationId xmlns:a16="http://schemas.microsoft.com/office/drawing/2014/main" id="{91A48C1D-3DD3-4349-BD1E-91884A173344}"/>
              </a:ext>
            </a:extLst>
          </p:cNvPr>
          <p:cNvSpPr>
            <a:spLocks noGrp="1"/>
          </p:cNvSpPr>
          <p:nvPr>
            <p:ph idx="1"/>
          </p:nvPr>
        </p:nvSpPr>
        <p:spPr>
          <a:xfrm>
            <a:off x="457200" y="1600200"/>
            <a:ext cx="8229600" cy="5141168"/>
          </a:xfrm>
        </p:spPr>
        <p:txBody>
          <a:bodyPr>
            <a:normAutofit fontScale="92500" lnSpcReduction="10000"/>
          </a:bodyPr>
          <a:lstStyle/>
          <a:p>
            <a:pPr marL="0" indent="0">
              <a:buNone/>
            </a:pPr>
            <a:endParaRPr lang="en-GB" sz="2400" dirty="0">
              <a:latin typeface="Century Gothic" panose="020B0502020202020204" pitchFamily="34" charset="0"/>
            </a:endParaRPr>
          </a:p>
          <a:p>
            <a:pPr marL="0" indent="0">
              <a:buNone/>
            </a:pPr>
            <a:endParaRPr lang="en-GB" sz="2400" dirty="0">
              <a:latin typeface="Century Gothic" panose="020B0502020202020204" pitchFamily="34" charset="0"/>
            </a:endParaRPr>
          </a:p>
          <a:p>
            <a:pPr marL="0" indent="0">
              <a:buNone/>
            </a:pPr>
            <a:endParaRPr lang="en-GB" sz="2400" dirty="0">
              <a:latin typeface="Century Gothic" panose="020B0502020202020204" pitchFamily="34" charset="0"/>
            </a:endParaRPr>
          </a:p>
          <a:p>
            <a:pPr marL="0" indent="0">
              <a:buNone/>
            </a:pPr>
            <a:endParaRPr lang="en-GB" sz="2400" dirty="0">
              <a:latin typeface="Century Gothic" panose="020B0502020202020204" pitchFamily="34" charset="0"/>
            </a:endParaRPr>
          </a:p>
          <a:p>
            <a:pPr marL="0" indent="0">
              <a:buNone/>
            </a:pPr>
            <a:endParaRPr lang="en-GB" sz="2400" dirty="0">
              <a:latin typeface="Century Gothic" panose="020B0502020202020204" pitchFamily="34" charset="0"/>
            </a:endParaRPr>
          </a:p>
          <a:p>
            <a:pPr marL="0" indent="0">
              <a:buNone/>
            </a:pPr>
            <a:endParaRPr lang="en-GB" sz="2400" dirty="0">
              <a:latin typeface="Century Gothic" panose="020B0502020202020204" pitchFamily="34" charset="0"/>
            </a:endParaRPr>
          </a:p>
          <a:p>
            <a:pPr marL="0" indent="0">
              <a:buNone/>
            </a:pPr>
            <a:endParaRPr lang="en-GB" sz="2400" dirty="0">
              <a:latin typeface="Century Gothic" panose="020B0502020202020204" pitchFamily="34" charset="0"/>
            </a:endParaRPr>
          </a:p>
          <a:p>
            <a:pPr marL="0" indent="0">
              <a:buNone/>
            </a:pPr>
            <a:endParaRPr lang="en-GB" sz="2400" dirty="0">
              <a:latin typeface="Century Gothic" panose="020B0502020202020204" pitchFamily="34" charset="0"/>
            </a:endParaRPr>
          </a:p>
          <a:p>
            <a:pPr marL="0" indent="0">
              <a:buNone/>
            </a:pPr>
            <a:endParaRPr lang="en-GB" sz="2400" dirty="0">
              <a:latin typeface="Century Gothic" panose="020B0502020202020204" pitchFamily="34" charset="0"/>
            </a:endParaRPr>
          </a:p>
          <a:p>
            <a:pPr marL="0" indent="0">
              <a:buNone/>
            </a:pPr>
            <a:endParaRPr lang="en-GB" sz="2400" dirty="0">
              <a:latin typeface="Century Gothic" panose="020B0502020202020204" pitchFamily="34" charset="0"/>
            </a:endParaRPr>
          </a:p>
          <a:p>
            <a:pPr marL="0" indent="0">
              <a:buNone/>
            </a:pPr>
            <a:endParaRPr lang="en-GB" sz="2400" dirty="0">
              <a:latin typeface="Century Gothic" panose="020B0502020202020204" pitchFamily="34" charset="0"/>
            </a:endParaRPr>
          </a:p>
          <a:p>
            <a:pPr marL="0" indent="0">
              <a:buNone/>
            </a:pPr>
            <a:r>
              <a:rPr lang="en-GB" sz="2400" dirty="0">
                <a:latin typeface="Century Gothic" panose="020B0502020202020204" pitchFamily="34" charset="0"/>
              </a:rPr>
              <a:t>During the year your child will experience 6 enrichment activities </a:t>
            </a:r>
            <a:r>
              <a:rPr lang="en-GB" sz="2400" dirty="0" err="1">
                <a:latin typeface="Century Gothic" panose="020B0502020202020204" pitchFamily="34" charset="0"/>
              </a:rPr>
              <a:t>e.g</a:t>
            </a:r>
            <a:r>
              <a:rPr lang="en-GB" sz="2400" dirty="0">
                <a:latin typeface="Century Gothic" panose="020B0502020202020204" pitchFamily="34" charset="0"/>
              </a:rPr>
              <a:t> trip, local walk, visitors, </a:t>
            </a:r>
            <a:endParaRPr lang="en-US" sz="2400" dirty="0">
              <a:latin typeface="Century Gothic" panose="020B0502020202020204" pitchFamily="34" charset="0"/>
            </a:endParaRPr>
          </a:p>
        </p:txBody>
      </p:sp>
      <p:pic>
        <p:nvPicPr>
          <p:cNvPr id="8" name="Picture 7">
            <a:extLst>
              <a:ext uri="{FF2B5EF4-FFF2-40B4-BE49-F238E27FC236}">
                <a16:creationId xmlns:a16="http://schemas.microsoft.com/office/drawing/2014/main" id="{8C00DDDD-DD9C-49E9-9778-FF03E23C3B03}"/>
              </a:ext>
            </a:extLst>
          </p:cNvPr>
          <p:cNvPicPr>
            <a:picLocks noChangeAspect="1"/>
          </p:cNvPicPr>
          <p:nvPr/>
        </p:nvPicPr>
        <p:blipFill>
          <a:blip r:embed="rId2"/>
          <a:stretch>
            <a:fillRect/>
          </a:stretch>
        </p:blipFill>
        <p:spPr>
          <a:xfrm>
            <a:off x="3131840" y="1916832"/>
            <a:ext cx="2531077" cy="3557834"/>
          </a:xfrm>
          <a:prstGeom prst="rect">
            <a:avLst/>
          </a:prstGeom>
        </p:spPr>
      </p:pic>
    </p:spTree>
    <p:extLst>
      <p:ext uri="{BB962C8B-B14F-4D97-AF65-F5344CB8AC3E}">
        <p14:creationId xmlns:p14="http://schemas.microsoft.com/office/powerpoint/2010/main" val="38661299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44272-DA2F-4410-B97A-0799BF3A71BD}"/>
              </a:ext>
            </a:extLst>
          </p:cNvPr>
          <p:cNvSpPr>
            <a:spLocks noGrp="1"/>
          </p:cNvSpPr>
          <p:nvPr>
            <p:ph type="title"/>
          </p:nvPr>
        </p:nvSpPr>
        <p:spPr>
          <a:xfrm>
            <a:off x="457200" y="476672"/>
            <a:ext cx="8229600" cy="1143000"/>
          </a:xfrm>
        </p:spPr>
        <p:txBody>
          <a:bodyPr>
            <a:normAutofit/>
          </a:bodyPr>
          <a:lstStyle/>
          <a:p>
            <a:r>
              <a:rPr lang="en-GB" sz="3600" dirty="0">
                <a:latin typeface="Century Gothic" panose="020B0502020202020204" pitchFamily="34" charset="0"/>
              </a:rPr>
              <a:t>Communication</a:t>
            </a:r>
          </a:p>
        </p:txBody>
      </p:sp>
      <p:sp>
        <p:nvSpPr>
          <p:cNvPr id="3" name="Content Placeholder 2">
            <a:extLst>
              <a:ext uri="{FF2B5EF4-FFF2-40B4-BE49-F238E27FC236}">
                <a16:creationId xmlns:a16="http://schemas.microsoft.com/office/drawing/2014/main" id="{C56FCFA1-ED9A-4BFC-B896-02963D24C6C9}"/>
              </a:ext>
            </a:extLst>
          </p:cNvPr>
          <p:cNvSpPr>
            <a:spLocks noGrp="1"/>
          </p:cNvSpPr>
          <p:nvPr>
            <p:ph idx="1"/>
          </p:nvPr>
        </p:nvSpPr>
        <p:spPr>
          <a:xfrm>
            <a:off x="457200" y="1935480"/>
            <a:ext cx="8229600" cy="4661872"/>
          </a:xfrm>
        </p:spPr>
        <p:txBody>
          <a:bodyPr>
            <a:normAutofit/>
          </a:bodyPr>
          <a:lstStyle/>
          <a:p>
            <a:pPr marL="0" indent="0">
              <a:buNone/>
            </a:pPr>
            <a:r>
              <a:rPr lang="en-GB" sz="2400" dirty="0">
                <a:latin typeface="Century Gothic" panose="020B0502020202020204" pitchFamily="34" charset="0"/>
              </a:rPr>
              <a:t>Home school communication policy</a:t>
            </a:r>
          </a:p>
          <a:p>
            <a:pPr marL="0" indent="0">
              <a:buNone/>
            </a:pPr>
            <a:endParaRPr lang="en-GB" sz="2400" dirty="0">
              <a:latin typeface="Century Gothic" panose="020B0502020202020204" pitchFamily="34" charset="0"/>
            </a:endParaRPr>
          </a:p>
          <a:p>
            <a:pPr marL="0" indent="0">
              <a:buNone/>
            </a:pPr>
            <a:r>
              <a:rPr lang="en-GB" sz="2400" dirty="0">
                <a:latin typeface="Century Gothic" panose="020B0502020202020204" pitchFamily="34" charset="0"/>
              </a:rPr>
              <a:t>We will contact you through emails and messages via MCAS (My Child At School)</a:t>
            </a:r>
          </a:p>
          <a:p>
            <a:pPr marL="0" indent="0">
              <a:buNone/>
            </a:pPr>
            <a:endParaRPr lang="en-GB" sz="2400" dirty="0">
              <a:latin typeface="Century Gothic" panose="020B0502020202020204" pitchFamily="34" charset="0"/>
            </a:endParaRPr>
          </a:p>
          <a:p>
            <a:pPr marL="0" indent="0">
              <a:buNone/>
            </a:pPr>
            <a:r>
              <a:rPr lang="en-GB" sz="2400" dirty="0">
                <a:latin typeface="Century Gothic" panose="020B0502020202020204" pitchFamily="34" charset="0"/>
              </a:rPr>
              <a:t>All communication should go through the school office preferably by email for all none-urgent issues.</a:t>
            </a:r>
          </a:p>
          <a:p>
            <a:pPr marL="0" indent="0">
              <a:buNone/>
            </a:pPr>
            <a:endParaRPr lang="en-GB" sz="2400" dirty="0">
              <a:latin typeface="Century Gothic" panose="020B0502020202020204" pitchFamily="34" charset="0"/>
            </a:endParaRPr>
          </a:p>
          <a:p>
            <a:pPr marL="0" indent="0">
              <a:buNone/>
            </a:pPr>
            <a:r>
              <a:rPr lang="en-GB" sz="2400" dirty="0">
                <a:latin typeface="Century Gothic" panose="020B0502020202020204" pitchFamily="34" charset="0"/>
              </a:rPr>
              <a:t>We aim to acknowledge emails within 2 days and a full response as per the home school communication policy. </a:t>
            </a:r>
          </a:p>
          <a:p>
            <a:pPr marL="0" indent="0">
              <a:buNone/>
            </a:pPr>
            <a:endParaRPr lang="en-GB" dirty="0">
              <a:latin typeface="Century Gothic" panose="020B0502020202020204" pitchFamily="34" charset="0"/>
            </a:endParaRPr>
          </a:p>
        </p:txBody>
      </p:sp>
    </p:spTree>
    <p:extLst>
      <p:ext uri="{BB962C8B-B14F-4D97-AF65-F5344CB8AC3E}">
        <p14:creationId xmlns:p14="http://schemas.microsoft.com/office/powerpoint/2010/main" val="26356210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E5BB0B-D297-85CF-485D-E80CFCBBC661}"/>
              </a:ext>
            </a:extLst>
          </p:cNvPr>
          <p:cNvSpPr>
            <a:spLocks noGrp="1"/>
          </p:cNvSpPr>
          <p:nvPr>
            <p:ph idx="1"/>
          </p:nvPr>
        </p:nvSpPr>
        <p:spPr>
          <a:xfrm>
            <a:off x="251520" y="620688"/>
            <a:ext cx="5698408" cy="5772072"/>
          </a:xfrm>
        </p:spPr>
        <p:txBody>
          <a:bodyPr>
            <a:normAutofit fontScale="85000" lnSpcReduction="20000"/>
          </a:bodyPr>
          <a:lstStyle/>
          <a:p>
            <a:pPr marL="0" indent="0" algn="ctr">
              <a:buNone/>
            </a:pPr>
            <a:r>
              <a:rPr lang="en-US" sz="2000" b="1" u="sng" dirty="0">
                <a:latin typeface="Century Gothic" panose="020B0502020202020204" pitchFamily="34" charset="0"/>
              </a:rPr>
              <a:t>READING AT HOME</a:t>
            </a:r>
          </a:p>
          <a:p>
            <a:pPr marL="0" indent="0">
              <a:buNone/>
            </a:pPr>
            <a:r>
              <a:rPr lang="en-US" sz="2800" dirty="0">
                <a:latin typeface="Century Gothic" panose="020B0502020202020204" pitchFamily="34" charset="0"/>
              </a:rPr>
              <a:t>Your child will be sent home with a reading book matched to their reading/phonic level. This is their ‘learning to read’ book. It should be familiar to them as it will have been read in Group Reading. </a:t>
            </a:r>
          </a:p>
          <a:p>
            <a:pPr marL="0" indent="0">
              <a:buNone/>
            </a:pPr>
            <a:endParaRPr lang="en-US" sz="2800" dirty="0">
              <a:latin typeface="Century Gothic" panose="020B0502020202020204" pitchFamily="34" charset="0"/>
            </a:endParaRPr>
          </a:p>
          <a:p>
            <a:pPr marL="0" indent="0">
              <a:buNone/>
            </a:pPr>
            <a:r>
              <a:rPr lang="en-US" sz="2800" dirty="0">
                <a:latin typeface="Century Gothic" panose="020B0502020202020204" pitchFamily="34" charset="0"/>
              </a:rPr>
              <a:t>They also have the option to take a library book home weekly. This is their, ‘reading for pleasure’ book to be enjoyed by themselves or with a family member. </a:t>
            </a:r>
          </a:p>
          <a:p>
            <a:pPr marL="0" indent="0">
              <a:buNone/>
            </a:pPr>
            <a:endParaRPr lang="en-US" sz="2800" dirty="0">
              <a:latin typeface="Century Gothic" panose="020B0502020202020204" pitchFamily="34" charset="0"/>
            </a:endParaRPr>
          </a:p>
          <a:p>
            <a:pPr marL="0" indent="0">
              <a:buNone/>
            </a:pPr>
            <a:r>
              <a:rPr lang="en-US" sz="2800" dirty="0">
                <a:latin typeface="Century Gothic" panose="020B0502020202020204" pitchFamily="34" charset="0"/>
              </a:rPr>
              <a:t>It is important that they are listened to read regularly and we ask you do this at least 3 x per week. Reading records should be signed to log this.  </a:t>
            </a:r>
          </a:p>
          <a:p>
            <a:pPr marL="0" indent="0" algn="ctr">
              <a:buNone/>
            </a:pPr>
            <a:endParaRPr lang="en-US" sz="2000" dirty="0">
              <a:latin typeface="Century Gothic" panose="020B0502020202020204" pitchFamily="34" charset="0"/>
            </a:endParaRPr>
          </a:p>
        </p:txBody>
      </p:sp>
      <p:pic>
        <p:nvPicPr>
          <p:cNvPr id="1026" name="Picture 2">
            <a:extLst>
              <a:ext uri="{FF2B5EF4-FFF2-40B4-BE49-F238E27FC236}">
                <a16:creationId xmlns:a16="http://schemas.microsoft.com/office/drawing/2014/main" id="{AC8E97EB-D5FD-6DB1-92D2-77B4074749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830" t="17870" r="24466" b="13062"/>
          <a:stretch/>
        </p:blipFill>
        <p:spPr bwMode="auto">
          <a:xfrm>
            <a:off x="6870253" y="1916832"/>
            <a:ext cx="1693298" cy="230656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0444EAB-2AA0-CC94-8ADB-E203777C444D}"/>
              </a:ext>
            </a:extLst>
          </p:cNvPr>
          <p:cNvSpPr txBox="1"/>
          <p:nvPr/>
        </p:nvSpPr>
        <p:spPr>
          <a:xfrm>
            <a:off x="4860032" y="6359317"/>
            <a:ext cx="4573844" cy="507831"/>
          </a:xfrm>
          <a:prstGeom prst="rect">
            <a:avLst/>
          </a:prstGeom>
          <a:noFill/>
        </p:spPr>
        <p:txBody>
          <a:bodyPr wrap="square">
            <a:spAutoFit/>
          </a:bodyPr>
          <a:lstStyle/>
          <a:p>
            <a:pPr algn="ctr"/>
            <a:r>
              <a:rPr lang="en-US" sz="1350" dirty="0">
                <a:latin typeface="Century Gothic" panose="020B0502020202020204" pitchFamily="34" charset="0"/>
              </a:rPr>
              <a:t>*It is important these books are looked after as we </a:t>
            </a:r>
          </a:p>
          <a:p>
            <a:pPr algn="ctr"/>
            <a:r>
              <a:rPr lang="en-US" sz="1350" dirty="0">
                <a:latin typeface="Century Gothic" panose="020B0502020202020204" pitchFamily="34" charset="0"/>
              </a:rPr>
              <a:t>are unable to replace lost or damaged books*</a:t>
            </a:r>
            <a:endParaRPr lang="en-GB" sz="1350" dirty="0">
              <a:latin typeface="Century Gothic" panose="020B0502020202020204" pitchFamily="34" charset="0"/>
            </a:endParaRPr>
          </a:p>
        </p:txBody>
      </p:sp>
    </p:spTree>
    <p:extLst>
      <p:ext uri="{BB962C8B-B14F-4D97-AF65-F5344CB8AC3E}">
        <p14:creationId xmlns:p14="http://schemas.microsoft.com/office/powerpoint/2010/main" val="38631034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1800" y="692696"/>
            <a:ext cx="5962098" cy="46970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why is reading so important 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752383"/>
            <a:ext cx="2577722" cy="2577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32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4E127D-F652-7ECF-1325-0D660EEEFDB1}"/>
              </a:ext>
            </a:extLst>
          </p:cNvPr>
          <p:cNvSpPr>
            <a:spLocks noGrp="1"/>
          </p:cNvSpPr>
          <p:nvPr>
            <p:ph idx="1"/>
          </p:nvPr>
        </p:nvSpPr>
        <p:spPr>
          <a:xfrm>
            <a:off x="628650" y="1377131"/>
            <a:ext cx="7886700" cy="4112842"/>
          </a:xfrm>
        </p:spPr>
        <p:txBody>
          <a:bodyPr/>
          <a:lstStyle/>
          <a:p>
            <a:r>
              <a:rPr lang="en-US" dirty="0" err="1">
                <a:latin typeface="Century Gothic" panose="020B0502020202020204" pitchFamily="34" charset="0"/>
              </a:rPr>
              <a:t>Numbots</a:t>
            </a:r>
            <a:endParaRPr lang="en-GB" dirty="0">
              <a:latin typeface="Century Gothic" panose="020B0502020202020204" pitchFamily="34" charset="0"/>
            </a:endParaRPr>
          </a:p>
        </p:txBody>
      </p:sp>
      <p:pic>
        <p:nvPicPr>
          <p:cNvPr id="4" name="Picture 3">
            <a:extLst>
              <a:ext uri="{FF2B5EF4-FFF2-40B4-BE49-F238E27FC236}">
                <a16:creationId xmlns:a16="http://schemas.microsoft.com/office/drawing/2014/main" id="{61277047-FE08-DD94-AA44-1EC0FCF2CE47}"/>
              </a:ext>
            </a:extLst>
          </p:cNvPr>
          <p:cNvPicPr>
            <a:picLocks noChangeAspect="1"/>
          </p:cNvPicPr>
          <p:nvPr/>
        </p:nvPicPr>
        <p:blipFill>
          <a:blip r:embed="rId3"/>
          <a:stretch>
            <a:fillRect/>
          </a:stretch>
        </p:blipFill>
        <p:spPr>
          <a:xfrm>
            <a:off x="1025860" y="2204864"/>
            <a:ext cx="7092280" cy="3485381"/>
          </a:xfrm>
          <a:prstGeom prst="rect">
            <a:avLst/>
          </a:prstGeom>
        </p:spPr>
      </p:pic>
    </p:spTree>
    <p:extLst>
      <p:ext uri="{BB962C8B-B14F-4D97-AF65-F5344CB8AC3E}">
        <p14:creationId xmlns:p14="http://schemas.microsoft.com/office/powerpoint/2010/main" val="3948221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normAutofit/>
          </a:bodyPr>
          <a:lstStyle/>
          <a:p>
            <a:r>
              <a:rPr lang="en-GB" sz="3200" u="sng" dirty="0">
                <a:latin typeface="Century Gothic" panose="020B0502020202020204" pitchFamily="34" charset="0"/>
              </a:rPr>
              <a:t>How to help</a:t>
            </a:r>
          </a:p>
        </p:txBody>
      </p:sp>
      <p:sp>
        <p:nvSpPr>
          <p:cNvPr id="3" name="Content Placeholder 2"/>
          <p:cNvSpPr>
            <a:spLocks noGrp="1"/>
          </p:cNvSpPr>
          <p:nvPr>
            <p:ph sz="half" idx="1"/>
          </p:nvPr>
        </p:nvSpPr>
        <p:spPr>
          <a:xfrm>
            <a:off x="467544" y="1412776"/>
            <a:ext cx="8363272" cy="4680520"/>
          </a:xfrm>
        </p:spPr>
        <p:txBody>
          <a:bodyPr>
            <a:noAutofit/>
          </a:bodyPr>
          <a:lstStyle/>
          <a:p>
            <a:pPr marL="0" indent="0">
              <a:buNone/>
            </a:pPr>
            <a:r>
              <a:rPr lang="en-GB" sz="2000" dirty="0">
                <a:latin typeface="Century Gothic" panose="020B0502020202020204" pitchFamily="34" charset="0"/>
              </a:rPr>
              <a:t>-Work which can be done at home </a:t>
            </a:r>
          </a:p>
          <a:p>
            <a:r>
              <a:rPr lang="en-GB" sz="2000" dirty="0">
                <a:latin typeface="Century Gothic" panose="020B0502020202020204" pitchFamily="34" charset="0"/>
              </a:rPr>
              <a:t>Regular and frequent reading at home. Communication in reading records is appreciated</a:t>
            </a:r>
          </a:p>
          <a:p>
            <a:r>
              <a:rPr lang="en-GB" sz="2000" dirty="0">
                <a:latin typeface="Century Gothic" panose="020B0502020202020204" pitchFamily="34" charset="0"/>
              </a:rPr>
              <a:t> In your child’s reading record logins for </a:t>
            </a:r>
            <a:r>
              <a:rPr lang="en-GB" sz="2000" dirty="0" err="1">
                <a:latin typeface="Century Gothic" panose="020B0502020202020204" pitchFamily="34" charset="0"/>
              </a:rPr>
              <a:t>Numbots</a:t>
            </a:r>
            <a:r>
              <a:rPr lang="en-GB" sz="2000" dirty="0">
                <a:latin typeface="Century Gothic" panose="020B0502020202020204" pitchFamily="34" charset="0"/>
              </a:rPr>
              <a:t> can be found. These website can be accessed anytime online and will be tracked. </a:t>
            </a:r>
          </a:p>
          <a:p>
            <a:r>
              <a:rPr lang="en-GB" sz="2000" dirty="0">
                <a:latin typeface="Century Gothic" panose="020B0502020202020204" pitchFamily="34" charset="0"/>
              </a:rPr>
              <a:t>Letter and number formation. Writing on a line and letters being correct size and orientation.  </a:t>
            </a:r>
          </a:p>
          <a:p>
            <a:r>
              <a:rPr lang="en-GB" sz="2000" dirty="0">
                <a:latin typeface="Century Gothic" panose="020B0502020202020204" pitchFamily="34" charset="0"/>
              </a:rPr>
              <a:t>100 High Frequency Words and tricky words both provided in their reading record.</a:t>
            </a:r>
          </a:p>
          <a:p>
            <a:r>
              <a:rPr lang="en-GB" sz="2000" dirty="0">
                <a:latin typeface="Century Gothic" panose="020B0502020202020204" pitchFamily="34" charset="0"/>
              </a:rPr>
              <a:t>Maths Magicians practise can be found in reading records- starting the rainbow award (number bonds to 10)</a:t>
            </a:r>
          </a:p>
          <a:p>
            <a:r>
              <a:rPr lang="en-GB" sz="2000" dirty="0">
                <a:latin typeface="Century Gothic" panose="020B0502020202020204" pitchFamily="34" charset="0"/>
              </a:rPr>
              <a:t>Counting to 100 forward and backwards. Or in 2’s, 5’s and 10’s</a:t>
            </a:r>
          </a:p>
          <a:p>
            <a:pPr marL="0" indent="0">
              <a:buNone/>
            </a:pPr>
            <a:endParaRPr lang="en-GB" sz="2000" dirty="0">
              <a:latin typeface="Century Gothic" panose="020B0502020202020204" pitchFamily="34" charset="0"/>
            </a:endParaRPr>
          </a:p>
          <a:p>
            <a:endParaRPr lang="en-GB" sz="2000" dirty="0">
              <a:latin typeface="Century Gothic" panose="020B0502020202020204" pitchFamily="34" charset="0"/>
            </a:endParaRPr>
          </a:p>
          <a:p>
            <a:pPr marL="0" indent="0">
              <a:buNone/>
            </a:pPr>
            <a:endParaRPr lang="en-GB" sz="2000" dirty="0">
              <a:latin typeface="Century Gothic" panose="020B0502020202020204" pitchFamily="34" charset="0"/>
            </a:endParaRPr>
          </a:p>
          <a:p>
            <a:endParaRPr lang="en-GB" sz="2000" dirty="0">
              <a:latin typeface="Century Gothic" panose="020B0502020202020204" pitchFamily="34" charset="0"/>
            </a:endParaRPr>
          </a:p>
        </p:txBody>
      </p:sp>
    </p:spTree>
    <p:extLst>
      <p:ext uri="{BB962C8B-B14F-4D97-AF65-F5344CB8AC3E}">
        <p14:creationId xmlns:p14="http://schemas.microsoft.com/office/powerpoint/2010/main" val="25988356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63688" y="764704"/>
            <a:ext cx="5328592" cy="708688"/>
          </a:xfrm>
        </p:spPr>
        <p:txBody>
          <a:bodyPr>
            <a:noAutofit/>
          </a:bodyPr>
          <a:lstStyle/>
          <a:p>
            <a:r>
              <a:rPr lang="en-GB" sz="3200" u="sng" dirty="0">
                <a:latin typeface="Century Gothic" panose="020B0502020202020204" pitchFamily="34" charset="0"/>
              </a:rPr>
              <a:t>Final points and questions</a:t>
            </a:r>
          </a:p>
        </p:txBody>
      </p:sp>
      <p:sp>
        <p:nvSpPr>
          <p:cNvPr id="6" name="Content Placeholder 5"/>
          <p:cNvSpPr>
            <a:spLocks noGrp="1"/>
          </p:cNvSpPr>
          <p:nvPr>
            <p:ph idx="1"/>
          </p:nvPr>
        </p:nvSpPr>
        <p:spPr>
          <a:xfrm>
            <a:off x="611560" y="1412776"/>
            <a:ext cx="8229600" cy="4389120"/>
          </a:xfrm>
        </p:spPr>
        <p:txBody>
          <a:bodyPr>
            <a:noAutofit/>
          </a:bodyPr>
          <a:lstStyle/>
          <a:p>
            <a:r>
              <a:rPr lang="en-GB" sz="2000" dirty="0">
                <a:latin typeface="Century Gothic" panose="020B0502020202020204" pitchFamily="34" charset="0"/>
              </a:rPr>
              <a:t>Reading books – Changed every week according to phonics level. Children visit the library once a week </a:t>
            </a:r>
            <a:r>
              <a:rPr lang="en-GB" sz="2000">
                <a:latin typeface="Century Gothic" panose="020B0502020202020204" pitchFamily="34" charset="0"/>
              </a:rPr>
              <a:t>(Wednesday</a:t>
            </a:r>
            <a:r>
              <a:rPr lang="en-GB" sz="2000" dirty="0">
                <a:latin typeface="Century Gothic" panose="020B0502020202020204" pitchFamily="34" charset="0"/>
              </a:rPr>
              <a:t>)</a:t>
            </a:r>
          </a:p>
          <a:p>
            <a:r>
              <a:rPr lang="en-GB" sz="2000" dirty="0">
                <a:solidFill>
                  <a:prstClr val="black"/>
                </a:solidFill>
                <a:latin typeface="Century Gothic" panose="020B0502020202020204" pitchFamily="34" charset="0"/>
              </a:rPr>
              <a:t>Playtime –  Please make sure your child brings a coat to school (labelled with your child’s name). </a:t>
            </a:r>
          </a:p>
          <a:p>
            <a:r>
              <a:rPr lang="en-GB" sz="2000" dirty="0">
                <a:solidFill>
                  <a:prstClr val="black"/>
                </a:solidFill>
                <a:latin typeface="Century Gothic" panose="020B0502020202020204" pitchFamily="34" charset="0"/>
              </a:rPr>
              <a:t>Snack – we provide fresh fruit every day. There is also the option of toast on a Tuesday &amp; Friday. </a:t>
            </a:r>
          </a:p>
          <a:p>
            <a:r>
              <a:rPr lang="en-GB" sz="2000" dirty="0">
                <a:solidFill>
                  <a:prstClr val="black"/>
                </a:solidFill>
                <a:latin typeface="Century Gothic" panose="020B0502020202020204" pitchFamily="34" charset="0"/>
              </a:rPr>
              <a:t>School website </a:t>
            </a:r>
          </a:p>
          <a:p>
            <a:r>
              <a:rPr lang="en-GB" sz="2000" dirty="0">
                <a:solidFill>
                  <a:prstClr val="black"/>
                </a:solidFill>
                <a:latin typeface="Century Gothic" panose="020B0502020202020204" pitchFamily="34" charset="0"/>
              </a:rPr>
              <a:t>PE Days – Monday and Friday, your child can attend school in their outdoor P.E kit and remain in this for the rest of the day.</a:t>
            </a:r>
          </a:p>
          <a:p>
            <a:pPr marL="0" lvl="0" indent="0">
              <a:buClr>
                <a:srgbClr val="0BD0D9"/>
              </a:buClr>
              <a:buNone/>
            </a:pPr>
            <a:endParaRPr lang="en-GB" sz="2000" dirty="0">
              <a:solidFill>
                <a:prstClr val="black"/>
              </a:solidFill>
              <a:latin typeface="Century Gothic" panose="020B0502020202020204" pitchFamily="34" charset="0"/>
            </a:endParaRPr>
          </a:p>
          <a:p>
            <a:pPr marL="0" lvl="0" indent="0">
              <a:buClr>
                <a:srgbClr val="0BD0D9"/>
              </a:buClr>
              <a:buNone/>
            </a:pPr>
            <a:r>
              <a:rPr lang="en-GB" sz="2000" dirty="0">
                <a:solidFill>
                  <a:prstClr val="black"/>
                </a:solidFill>
                <a:latin typeface="Century Gothic" panose="020B0502020202020204" pitchFamily="34" charset="0"/>
              </a:rPr>
              <a:t>T</a:t>
            </a:r>
            <a:r>
              <a:rPr lang="en-GB" sz="2000" dirty="0">
                <a:latin typeface="Century Gothic" panose="020B0502020202020204" pitchFamily="34" charset="0"/>
              </a:rPr>
              <a:t>hank you.</a:t>
            </a:r>
          </a:p>
        </p:txBody>
      </p:sp>
    </p:spTree>
    <p:extLst>
      <p:ext uri="{BB962C8B-B14F-4D97-AF65-F5344CB8AC3E}">
        <p14:creationId xmlns:p14="http://schemas.microsoft.com/office/powerpoint/2010/main" val="29711821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659</TotalTime>
  <Words>1848</Words>
  <Application>Microsoft Office PowerPoint</Application>
  <PresentationFormat>On-screen Show (4:3)</PresentationFormat>
  <Paragraphs>221</Paragraphs>
  <Slides>24</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Century Gothic</vt:lpstr>
      <vt:lpstr>Constantia</vt:lpstr>
      <vt:lpstr>Courier New</vt:lpstr>
      <vt:lpstr>Times New Roman</vt:lpstr>
      <vt:lpstr>Wingdings 2</vt:lpstr>
      <vt:lpstr>Flow</vt:lpstr>
      <vt:lpstr>St Michaels and All Angels Curriculum Evening    </vt:lpstr>
      <vt:lpstr>PowerPoint Presentation</vt:lpstr>
      <vt:lpstr>PowerPoint Presentation</vt:lpstr>
      <vt:lpstr>PowerPoint Presentation</vt:lpstr>
      <vt:lpstr>What do we learn in Year 1? </vt:lpstr>
      <vt:lpstr>PowerPoint Presentation</vt:lpstr>
      <vt:lpstr>PowerPoint Presentation</vt:lpstr>
      <vt:lpstr> Year 1 Expectations: Spoken Language</vt:lpstr>
      <vt:lpstr>PowerPoint Presentation</vt:lpstr>
      <vt:lpstr>PowerPoint Presentation</vt:lpstr>
      <vt:lpstr>PowerPoint Presentation</vt:lpstr>
      <vt:lpstr>Maths:  Meeting Year 1 Expectations</vt:lpstr>
      <vt:lpstr>Maths:  ‘Must do’ by the end of Year 1</vt:lpstr>
      <vt:lpstr>Personal, Social and Emotional Development</vt:lpstr>
      <vt:lpstr>Assessment </vt:lpstr>
      <vt:lpstr>PowerPoint Presentation</vt:lpstr>
      <vt:lpstr>Learning at Home</vt:lpstr>
      <vt:lpstr>20 things to do before leaving  </vt:lpstr>
      <vt:lpstr>Communication</vt:lpstr>
      <vt:lpstr>PowerPoint Presentation</vt:lpstr>
      <vt:lpstr>PowerPoint Presentation</vt:lpstr>
      <vt:lpstr>PowerPoint Presentation</vt:lpstr>
      <vt:lpstr>How to help</vt:lpstr>
      <vt:lpstr>Final points and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Year 2 Expectations</dc:title>
  <dc:creator>Chloe Shields</dc:creator>
  <cp:lastModifiedBy>Juliette Craven</cp:lastModifiedBy>
  <cp:revision>48</cp:revision>
  <dcterms:created xsi:type="dcterms:W3CDTF">2016-09-12T12:56:44Z</dcterms:created>
  <dcterms:modified xsi:type="dcterms:W3CDTF">2026-09-17T14:29:03Z</dcterms:modified>
</cp:coreProperties>
</file>