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7"/>
  </p:notesMasterIdLst>
  <p:sldIdLst>
    <p:sldId id="266" r:id="rId2"/>
    <p:sldId id="285" r:id="rId3"/>
    <p:sldId id="275" r:id="rId4"/>
    <p:sldId id="286" r:id="rId5"/>
    <p:sldId id="288" r:id="rId6"/>
    <p:sldId id="283" r:id="rId7"/>
    <p:sldId id="257" r:id="rId8"/>
    <p:sldId id="281" r:id="rId9"/>
    <p:sldId id="259" r:id="rId10"/>
    <p:sldId id="282" r:id="rId11"/>
    <p:sldId id="265" r:id="rId12"/>
    <p:sldId id="284" r:id="rId13"/>
    <p:sldId id="270" r:id="rId14"/>
    <p:sldId id="287" r:id="rId15"/>
    <p:sldId id="26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191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3CAEC-1F3F-4C54-8FE1-A17532A2CA3B}" type="datetimeFigureOut">
              <a:rPr lang="en-GB" smtClean="0"/>
              <a:t>17/09/2026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8E526C-1A33-4840-A014-C745F2633B98}" type="slidenum">
              <a:rPr lang="en-GB" smtClean="0"/>
              <a:t>‹#›</a:t>
            </a:fld>
            <a:endParaRPr lang="en-GB"/>
          </a:p>
        </p:txBody>
      </p:sp>
    </p:spTree>
    <p:extLst>
      <p:ext uri="{BB962C8B-B14F-4D97-AF65-F5344CB8AC3E}">
        <p14:creationId xmlns:p14="http://schemas.microsoft.com/office/powerpoint/2010/main" val="46248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88F7230-E6BA-4811-A29B-5607CAAD2E28}" type="datetimeFigureOut">
              <a:rPr lang="en-GB" smtClean="0"/>
              <a:t>17/09/2026</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88F7230-E6BA-4811-A29B-5607CAAD2E28}"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F88F7230-E6BA-4811-A29B-5607CAAD2E28}"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8F7230-E6BA-4811-A29B-5607CAAD2E28}"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2376F6F2-338F-4008-B9E0-F51437EC1288}"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88F7230-E6BA-4811-A29B-5607CAAD2E28}" type="datetimeFigureOut">
              <a:rPr lang="en-GB" smtClean="0"/>
              <a:t>17/09/2026</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376F6F2-338F-4008-B9E0-F51437EC1288}"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FBA51BF5-08CA-4D17-AEAA-FC9D577C44CB"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play.edshed.com/" TargetMode="External"/><Relationship Id="rId2" Type="http://schemas.openxmlformats.org/officeDocument/2006/relationships/hyperlink" Target="https://ttrockstars.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81772"/>
            <a:ext cx="8229600" cy="1143000"/>
          </a:xfrm>
        </p:spPr>
        <p:txBody>
          <a:bodyPr>
            <a:noAutofit/>
          </a:bodyPr>
          <a:lstStyle/>
          <a:p>
            <a:pPr algn="ctr"/>
            <a:r>
              <a:rPr lang="en-GB" sz="3200" b="1" dirty="0">
                <a:latin typeface="Century Gothic" panose="020B0502020202020204" pitchFamily="34" charset="0"/>
              </a:rPr>
              <a:t>St Michaels and All Angels Curriculum Evening 2026/27</a:t>
            </a:r>
            <a:br>
              <a:rPr lang="en-GB" sz="3200" b="1" dirty="0">
                <a:latin typeface="Century Gothic" panose="020B0502020202020204" pitchFamily="34" charset="0"/>
              </a:rPr>
            </a:br>
            <a:br>
              <a:rPr lang="en-GB" sz="3200" b="1" dirty="0">
                <a:latin typeface="Century Gothic" panose="020B0502020202020204" pitchFamily="34" charset="0"/>
              </a:rPr>
            </a:br>
            <a:br>
              <a:rPr lang="en-GB" sz="3200" b="1" dirty="0">
                <a:latin typeface="Century Gothic" panose="020B0502020202020204" pitchFamily="34" charset="0"/>
              </a:rPr>
            </a:br>
            <a:endParaRPr lang="en-GB" sz="3200" b="1" dirty="0"/>
          </a:p>
        </p:txBody>
      </p:sp>
      <p:sp>
        <p:nvSpPr>
          <p:cNvPr id="3" name="Content Placeholder 2"/>
          <p:cNvSpPr>
            <a:spLocks noGrp="1"/>
          </p:cNvSpPr>
          <p:nvPr>
            <p:ph idx="1"/>
          </p:nvPr>
        </p:nvSpPr>
        <p:spPr>
          <a:xfrm>
            <a:off x="457200" y="2924944"/>
            <a:ext cx="8229600" cy="3399656"/>
          </a:xfrm>
        </p:spPr>
        <p:txBody>
          <a:bodyPr>
            <a:normAutofit/>
          </a:bodyPr>
          <a:lstStyle/>
          <a:p>
            <a:pPr marL="0" indent="0" algn="ctr">
              <a:buNone/>
            </a:pPr>
            <a:endParaRPr lang="en-GB" sz="2400" dirty="0">
              <a:latin typeface="Century Gothic" panose="020B0502020202020204" pitchFamily="34" charset="0"/>
            </a:endParaRPr>
          </a:p>
          <a:p>
            <a:pPr algn="ctr"/>
            <a:endParaRPr lang="en-GB" sz="3200" dirty="0">
              <a:solidFill>
                <a:schemeClr val="accent1">
                  <a:lumMod val="50000"/>
                </a:schemeClr>
              </a:solidFill>
              <a:latin typeface="Century Gothic" panose="020B0502020202020204" pitchFamily="34" charset="0"/>
            </a:endParaRPr>
          </a:p>
          <a:p>
            <a:pPr marL="0" indent="0" algn="ctr">
              <a:buNone/>
            </a:pPr>
            <a:endParaRPr lang="en-GB" sz="3200" dirty="0">
              <a:solidFill>
                <a:schemeClr val="accent1">
                  <a:lumMod val="50000"/>
                </a:schemeClr>
              </a:solidFill>
              <a:latin typeface="Century Gothic" panose="020B0502020202020204" pitchFamily="34" charset="0"/>
            </a:endParaRPr>
          </a:p>
          <a:p>
            <a:pPr marL="0" indent="0" algn="ctr">
              <a:buNone/>
            </a:pPr>
            <a:r>
              <a:rPr lang="en-GB" sz="3200" dirty="0">
                <a:solidFill>
                  <a:schemeClr val="accent1">
                    <a:lumMod val="50000"/>
                  </a:schemeClr>
                </a:solidFill>
                <a:latin typeface="Century Gothic" panose="020B0502020202020204" pitchFamily="34" charset="0"/>
              </a:rPr>
              <a:t>Welcome to Year 3 </a:t>
            </a:r>
          </a:p>
          <a:p>
            <a:pPr marL="0" indent="0" algn="ctr">
              <a:buNone/>
            </a:pPr>
            <a:endParaRPr lang="en-GB" sz="3200" dirty="0">
              <a:solidFill>
                <a:schemeClr val="accent1">
                  <a:lumMod val="50000"/>
                </a:schemeClr>
              </a:solidFill>
              <a:latin typeface="Century Gothic" panose="020B0502020202020204" pitchFamily="34" charset="0"/>
            </a:endParaRPr>
          </a:p>
          <a:p>
            <a:pPr marL="0" indent="0" algn="ctr">
              <a:buNone/>
            </a:pPr>
            <a:r>
              <a:rPr lang="en-GB" sz="3200" dirty="0">
                <a:solidFill>
                  <a:schemeClr val="accent1">
                    <a:lumMod val="50000"/>
                  </a:schemeClr>
                </a:solidFill>
                <a:latin typeface="Century Gothic" panose="020B0502020202020204" pitchFamily="34" charset="0"/>
              </a:rPr>
              <a:t>Mrs Tordoff</a:t>
            </a: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232bcb39-68ec-4b4a-924a-89c405bc9aad" descr="cid:FBA51BF5-08CA-4D17-AEAA-FC9D577C44CB"/>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68344" y="678979"/>
            <a:ext cx="1052513" cy="1085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7647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1pPr>
            <a:lvl2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2pPr>
            <a:lvl3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3pPr>
            <a:lvl4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4pPr>
            <a:lvl5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5pPr>
            <a:lvl6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6pPr>
            <a:lvl7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7pPr>
            <a:lvl8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8pPr>
            <a:lvl9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ST MICHAEL &amp; ALL ANGELS C. E. (FOUNDATION) PRIMARY </a:t>
            </a:r>
            <a:endParaRPr kumimoji="0" lang="en-GB" alt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AND PRE-SCHOOL</a:t>
            </a:r>
            <a:endParaRPr kumimoji="0" lang="en-GB" alt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38829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EF2C28F-62DD-402A-4F1B-EA5651A998B8}"/>
              </a:ext>
            </a:extLst>
          </p:cNvPr>
          <p:cNvSpPr>
            <a:spLocks noGrp="1"/>
          </p:cNvSpPr>
          <p:nvPr/>
        </p:nvSpPr>
        <p:spPr>
          <a:xfrm>
            <a:off x="2373169" y="787017"/>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2"/>
                </a:solidFill>
                <a:latin typeface="Century Gothic" panose="020B0502020202020204" pitchFamily="34" charset="0"/>
              </a:rPr>
              <a:t>Our Staff</a:t>
            </a:r>
          </a:p>
        </p:txBody>
      </p:sp>
      <p:pic>
        <p:nvPicPr>
          <p:cNvPr id="8" name="Picture 7">
            <a:extLst>
              <a:ext uri="{FF2B5EF4-FFF2-40B4-BE49-F238E27FC236}">
                <a16:creationId xmlns:a16="http://schemas.microsoft.com/office/drawing/2014/main" id="{3AB41977-A3C5-3558-5FCA-21DAA24441D1}"/>
              </a:ext>
            </a:extLst>
          </p:cNvPr>
          <p:cNvPicPr>
            <a:picLocks noChangeAspect="1"/>
          </p:cNvPicPr>
          <p:nvPr/>
        </p:nvPicPr>
        <p:blipFill>
          <a:blip r:embed="rId2" cstate="print">
            <a:extLst>
              <a:ext uri="{28A0092B-C50C-407E-A947-70E740481C1C}">
                <a14:useLocalDpi xmlns:a14="http://schemas.microsoft.com/office/drawing/2010/main" val="0"/>
              </a:ext>
            </a:extLst>
          </a:blip>
          <a:srcRect b="9064"/>
          <a:stretch/>
        </p:blipFill>
        <p:spPr>
          <a:xfrm>
            <a:off x="6084167" y="2690859"/>
            <a:ext cx="2672043" cy="3037301"/>
          </a:xfrm>
          <a:prstGeom prst="rect">
            <a:avLst/>
          </a:prstGeom>
        </p:spPr>
      </p:pic>
      <p:sp>
        <p:nvSpPr>
          <p:cNvPr id="10" name="TextBox 9">
            <a:extLst>
              <a:ext uri="{FF2B5EF4-FFF2-40B4-BE49-F238E27FC236}">
                <a16:creationId xmlns:a16="http://schemas.microsoft.com/office/drawing/2014/main" id="{EC4E75F8-2C25-184A-1BE6-1C9877E0F212}"/>
              </a:ext>
            </a:extLst>
          </p:cNvPr>
          <p:cNvSpPr txBox="1"/>
          <p:nvPr/>
        </p:nvSpPr>
        <p:spPr>
          <a:xfrm>
            <a:off x="1052566" y="5728160"/>
            <a:ext cx="1512168" cy="369332"/>
          </a:xfrm>
          <a:prstGeom prst="rect">
            <a:avLst/>
          </a:prstGeom>
          <a:noFill/>
        </p:spPr>
        <p:txBody>
          <a:bodyPr wrap="square">
            <a:spAutoFit/>
          </a:bodyPr>
          <a:lstStyle/>
          <a:p>
            <a:pPr algn="ctr"/>
            <a:r>
              <a:rPr lang="en-US" sz="1800" dirty="0">
                <a:latin typeface="Century Gothic" panose="020B0502020202020204" pitchFamily="34" charset="0"/>
              </a:rPr>
              <a:t>Mrs Tordoff</a:t>
            </a:r>
            <a:endParaRPr lang="en-GB" dirty="0"/>
          </a:p>
        </p:txBody>
      </p:sp>
      <p:sp>
        <p:nvSpPr>
          <p:cNvPr id="11" name="TextBox 10">
            <a:extLst>
              <a:ext uri="{FF2B5EF4-FFF2-40B4-BE49-F238E27FC236}">
                <a16:creationId xmlns:a16="http://schemas.microsoft.com/office/drawing/2014/main" id="{274562B8-2F05-276E-FECE-9C474A80A073}"/>
              </a:ext>
            </a:extLst>
          </p:cNvPr>
          <p:cNvSpPr txBox="1"/>
          <p:nvPr/>
        </p:nvSpPr>
        <p:spPr>
          <a:xfrm>
            <a:off x="3737049" y="5728160"/>
            <a:ext cx="1512168" cy="369332"/>
          </a:xfrm>
          <a:prstGeom prst="rect">
            <a:avLst/>
          </a:prstGeom>
          <a:noFill/>
        </p:spPr>
        <p:txBody>
          <a:bodyPr wrap="square">
            <a:spAutoFit/>
          </a:bodyPr>
          <a:lstStyle/>
          <a:p>
            <a:pPr algn="ctr"/>
            <a:r>
              <a:rPr lang="en-US" sz="1800" dirty="0">
                <a:latin typeface="Century Gothic" panose="020B0502020202020204" pitchFamily="34" charset="0"/>
              </a:rPr>
              <a:t>Mrs Bedford</a:t>
            </a:r>
            <a:endParaRPr lang="en-GB" dirty="0"/>
          </a:p>
        </p:txBody>
      </p:sp>
      <p:sp>
        <p:nvSpPr>
          <p:cNvPr id="12" name="TextBox 11">
            <a:extLst>
              <a:ext uri="{FF2B5EF4-FFF2-40B4-BE49-F238E27FC236}">
                <a16:creationId xmlns:a16="http://schemas.microsoft.com/office/drawing/2014/main" id="{3B4266F6-7E35-5ACA-1AFF-101EC168F430}"/>
              </a:ext>
            </a:extLst>
          </p:cNvPr>
          <p:cNvSpPr txBox="1"/>
          <p:nvPr/>
        </p:nvSpPr>
        <p:spPr>
          <a:xfrm>
            <a:off x="6804248" y="5714421"/>
            <a:ext cx="1512168" cy="369332"/>
          </a:xfrm>
          <a:prstGeom prst="rect">
            <a:avLst/>
          </a:prstGeom>
          <a:noFill/>
        </p:spPr>
        <p:txBody>
          <a:bodyPr wrap="square">
            <a:spAutoFit/>
          </a:bodyPr>
          <a:lstStyle/>
          <a:p>
            <a:pPr algn="ctr"/>
            <a:r>
              <a:rPr lang="en-US" sz="1800" dirty="0">
                <a:latin typeface="Century Gothic" panose="020B0502020202020204" pitchFamily="34" charset="0"/>
              </a:rPr>
              <a:t>Mrs Nalton</a:t>
            </a:r>
            <a:endParaRPr lang="en-GB" dirty="0"/>
          </a:p>
        </p:txBody>
      </p:sp>
      <p:sp>
        <p:nvSpPr>
          <p:cNvPr id="13" name="TextBox 12">
            <a:extLst>
              <a:ext uri="{FF2B5EF4-FFF2-40B4-BE49-F238E27FC236}">
                <a16:creationId xmlns:a16="http://schemas.microsoft.com/office/drawing/2014/main" id="{88936FAA-80D2-44B0-C588-2992360A1122}"/>
              </a:ext>
            </a:extLst>
          </p:cNvPr>
          <p:cNvSpPr txBox="1"/>
          <p:nvPr/>
        </p:nvSpPr>
        <p:spPr>
          <a:xfrm>
            <a:off x="395536" y="2128243"/>
            <a:ext cx="8352928" cy="369332"/>
          </a:xfrm>
          <a:prstGeom prst="rect">
            <a:avLst/>
          </a:prstGeom>
          <a:noFill/>
        </p:spPr>
        <p:txBody>
          <a:bodyPr wrap="square">
            <a:spAutoFit/>
          </a:bodyPr>
          <a:lstStyle/>
          <a:p>
            <a:pPr algn="ctr"/>
            <a:r>
              <a:rPr lang="en-US" sz="1800" dirty="0">
                <a:latin typeface="Century Gothic" panose="020B0502020202020204" pitchFamily="34" charset="0"/>
              </a:rPr>
              <a:t>These are the staff working in Year 3 this year.</a:t>
            </a:r>
            <a:endParaRPr lang="en-GB" dirty="0"/>
          </a:p>
        </p:txBody>
      </p:sp>
      <p:pic>
        <p:nvPicPr>
          <p:cNvPr id="5" name="Picture 4">
            <a:extLst>
              <a:ext uri="{FF2B5EF4-FFF2-40B4-BE49-F238E27FC236}">
                <a16:creationId xmlns:a16="http://schemas.microsoft.com/office/drawing/2014/main" id="{E4B99284-34DF-4779-1B05-BE9F01F97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0933" y="2771221"/>
            <a:ext cx="1962133" cy="2943200"/>
          </a:xfrm>
          <a:prstGeom prst="rect">
            <a:avLst/>
          </a:prstGeom>
        </p:spPr>
      </p:pic>
      <p:pic>
        <p:nvPicPr>
          <p:cNvPr id="9" name="Picture 8">
            <a:extLst>
              <a:ext uri="{FF2B5EF4-FFF2-40B4-BE49-F238E27FC236}">
                <a16:creationId xmlns:a16="http://schemas.microsoft.com/office/drawing/2014/main" id="{7126869D-C0C2-4137-F686-29DD4C6E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84" y="2771221"/>
            <a:ext cx="1962133" cy="2943200"/>
          </a:xfrm>
          <a:prstGeom prst="rect">
            <a:avLst/>
          </a:prstGeom>
        </p:spPr>
      </p:pic>
    </p:spTree>
    <p:extLst>
      <p:ext uri="{BB962C8B-B14F-4D97-AF65-F5344CB8AC3E}">
        <p14:creationId xmlns:p14="http://schemas.microsoft.com/office/powerpoint/2010/main" val="1132100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373169" y="787017"/>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2"/>
                </a:solidFill>
                <a:latin typeface="Century Gothic" panose="020B0502020202020204" pitchFamily="34" charset="0"/>
              </a:rPr>
              <a:t>School Values</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3632" y="3103125"/>
            <a:ext cx="1604066" cy="137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9698" y="2467792"/>
            <a:ext cx="1477203" cy="141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802" y="1038429"/>
            <a:ext cx="1078657" cy="1808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36601" y="3174823"/>
            <a:ext cx="1611863" cy="133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68941" y="1180042"/>
            <a:ext cx="1243991" cy="152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67976" y="2534156"/>
            <a:ext cx="1088965" cy="1500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237802" y="4437112"/>
            <a:ext cx="8510662" cy="1569660"/>
          </a:xfrm>
          <a:prstGeom prst="rect">
            <a:avLst/>
          </a:prstGeom>
          <a:noFill/>
        </p:spPr>
        <p:txBody>
          <a:bodyPr wrap="square" rtlCol="0">
            <a:spAutoFit/>
          </a:bodyPr>
          <a:lstStyle/>
          <a:p>
            <a:pPr algn="ctr"/>
            <a:r>
              <a:rPr lang="en-US" sz="3200" b="1" u="sng" dirty="0">
                <a:solidFill>
                  <a:schemeClr val="tx2"/>
                </a:solidFill>
                <a:latin typeface="Century Gothic" panose="020B0502020202020204" pitchFamily="34" charset="0"/>
              </a:rPr>
              <a:t>Our Vision </a:t>
            </a:r>
          </a:p>
          <a:p>
            <a:pPr algn="ctr"/>
            <a:endParaRPr lang="en-US" sz="2400" b="1" u="sng" dirty="0">
              <a:latin typeface="Century Gothic" panose="020B0502020202020204" pitchFamily="34" charset="0"/>
            </a:endParaRPr>
          </a:p>
          <a:p>
            <a:pPr algn="ctr"/>
            <a:r>
              <a:rPr lang="en-US" sz="2000" dirty="0">
                <a:latin typeface="Century Gothic" panose="020B0502020202020204" pitchFamily="34" charset="0"/>
              </a:rPr>
              <a:t>Curious minds, resilient learners, compassionate community. Be strong and courageous (Joshua 1:9)</a:t>
            </a:r>
            <a:endParaRPr lang="en-GB" sz="2000" dirty="0">
              <a:latin typeface="Century Gothic" panose="020B0502020202020204" pitchFamily="34" charset="0"/>
            </a:endParaRPr>
          </a:p>
        </p:txBody>
      </p:sp>
    </p:spTree>
    <p:extLst>
      <p:ext uri="{BB962C8B-B14F-4D97-AF65-F5344CB8AC3E}">
        <p14:creationId xmlns:p14="http://schemas.microsoft.com/office/powerpoint/2010/main" val="1354178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FC25E-9987-31A3-9023-0FE3C46B3387}"/>
              </a:ext>
            </a:extLst>
          </p:cNvPr>
          <p:cNvSpPr>
            <a:spLocks noGrp="1"/>
          </p:cNvSpPr>
          <p:nvPr>
            <p:ph type="title"/>
          </p:nvPr>
        </p:nvSpPr>
        <p:spPr>
          <a:xfrm>
            <a:off x="683568" y="332656"/>
            <a:ext cx="7776864" cy="1143000"/>
          </a:xfrm>
        </p:spPr>
        <p:txBody>
          <a:bodyPr>
            <a:normAutofit/>
          </a:bodyPr>
          <a:lstStyle/>
          <a:p>
            <a:pPr algn="ctr"/>
            <a:r>
              <a:rPr lang="en-US" sz="2800" b="1" u="sng" dirty="0">
                <a:latin typeface="Century Gothic" panose="020B0502020202020204" pitchFamily="34" charset="0"/>
              </a:rPr>
              <a:t>PSHCE</a:t>
            </a:r>
            <a:endParaRPr lang="en-GB" sz="2800" b="1" u="sng"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07076765-074C-D5B2-FD8A-787DB866339B}"/>
              </a:ext>
            </a:extLst>
          </p:cNvPr>
          <p:cNvSpPr>
            <a:spLocks noGrp="1"/>
          </p:cNvSpPr>
          <p:nvPr>
            <p:ph idx="1"/>
          </p:nvPr>
        </p:nvSpPr>
        <p:spPr>
          <a:xfrm>
            <a:off x="457200" y="1935480"/>
            <a:ext cx="8455968" cy="4389120"/>
          </a:xfrm>
        </p:spPr>
        <p:txBody>
          <a:bodyPr>
            <a:normAutofit/>
          </a:bodyPr>
          <a:lstStyle/>
          <a:p>
            <a:r>
              <a:rPr lang="en-US" dirty="0">
                <a:latin typeface="Century Gothic" panose="020B0502020202020204" pitchFamily="34" charset="0"/>
              </a:rPr>
              <a:t>Across school we will use language to support children in respecting relationships with others and how to consider others, express their own views and feelings. This will also link to consent, online safety and what this means e.g. using passwords, asking before holding hands. </a:t>
            </a:r>
          </a:p>
          <a:p>
            <a:endParaRPr lang="en-US" dirty="0">
              <a:latin typeface="Century Gothic" panose="020B0502020202020204" pitchFamily="34" charset="0"/>
            </a:endParaRPr>
          </a:p>
          <a:p>
            <a:r>
              <a:rPr lang="en-US" dirty="0">
                <a:latin typeface="Century Gothic" panose="020B0502020202020204" pitchFamily="34" charset="0"/>
              </a:rPr>
              <a:t>We also use the correct terminology for body parts throughout school. This is one of the ways of keeping ourselves healthy. </a:t>
            </a:r>
          </a:p>
          <a:p>
            <a:pPr marL="0" indent="0">
              <a:buNone/>
            </a:pPr>
            <a:endParaRPr lang="en-US" dirty="0">
              <a:latin typeface="Century Gothic" panose="020B0502020202020204" pitchFamily="34" charset="0"/>
            </a:endParaRPr>
          </a:p>
        </p:txBody>
      </p:sp>
    </p:spTree>
    <p:extLst>
      <p:ext uri="{BB962C8B-B14F-4D97-AF65-F5344CB8AC3E}">
        <p14:creationId xmlns:p14="http://schemas.microsoft.com/office/powerpoint/2010/main" val="178062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FC25E-9987-31A3-9023-0FE3C46B3387}"/>
              </a:ext>
            </a:extLst>
          </p:cNvPr>
          <p:cNvSpPr>
            <a:spLocks noGrp="1"/>
          </p:cNvSpPr>
          <p:nvPr>
            <p:ph type="title"/>
          </p:nvPr>
        </p:nvSpPr>
        <p:spPr>
          <a:xfrm>
            <a:off x="251520" y="533400"/>
            <a:ext cx="8640960" cy="864096"/>
          </a:xfrm>
        </p:spPr>
        <p:txBody>
          <a:bodyPr>
            <a:normAutofit/>
          </a:bodyPr>
          <a:lstStyle/>
          <a:p>
            <a:pPr algn="ctr"/>
            <a:r>
              <a:rPr lang="en-US" sz="2800" b="1" u="sng" dirty="0">
                <a:latin typeface="Century Gothic" panose="020B0502020202020204" pitchFamily="34" charset="0"/>
              </a:rPr>
              <a:t>20 things to do during your time at St Michaels</a:t>
            </a:r>
            <a:endParaRPr lang="en-GB" sz="2800" b="1" u="sng"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07076765-074C-D5B2-FD8A-787DB866339B}"/>
              </a:ext>
            </a:extLst>
          </p:cNvPr>
          <p:cNvSpPr>
            <a:spLocks noGrp="1"/>
          </p:cNvSpPr>
          <p:nvPr>
            <p:ph idx="1"/>
          </p:nvPr>
        </p:nvSpPr>
        <p:spPr>
          <a:xfrm>
            <a:off x="3779912" y="1844824"/>
            <a:ext cx="5112568" cy="4389120"/>
          </a:xfrm>
        </p:spPr>
        <p:txBody>
          <a:bodyPr>
            <a:normAutofit/>
          </a:bodyPr>
          <a:lstStyle/>
          <a:p>
            <a:pPr algn="ctr"/>
            <a:r>
              <a:rPr lang="en-US" sz="2000" dirty="0">
                <a:latin typeface="Century Gothic" panose="020B0502020202020204" pitchFamily="34" charset="0"/>
              </a:rPr>
              <a:t>Over the year there will be 6 enrichments that your child will take part in.</a:t>
            </a:r>
          </a:p>
          <a:p>
            <a:pPr algn="ctr"/>
            <a:r>
              <a:rPr lang="en-US" sz="2000" dirty="0">
                <a:latin typeface="Century Gothic" panose="020B0502020202020204" pitchFamily="34" charset="0"/>
              </a:rPr>
              <a:t>Keep a look out on Facebook to see the photos</a:t>
            </a:r>
          </a:p>
          <a:p>
            <a:pPr algn="ctr"/>
            <a:endParaRPr lang="en-US" sz="2000" dirty="0">
              <a:latin typeface="Century Gothic" panose="020B0502020202020204" pitchFamily="34" charset="0"/>
            </a:endParaRPr>
          </a:p>
        </p:txBody>
      </p:sp>
      <p:pic>
        <p:nvPicPr>
          <p:cNvPr id="6" name="Picture 5" descr="A blue and white chart with objects on it&#10;&#10;AI-generated content may be incorrect.">
            <a:extLst>
              <a:ext uri="{FF2B5EF4-FFF2-40B4-BE49-F238E27FC236}">
                <a16:creationId xmlns:a16="http://schemas.microsoft.com/office/drawing/2014/main" id="{4785D4DC-99BF-0F8D-1770-E400C9C761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714709"/>
            <a:ext cx="3289446" cy="4649349"/>
          </a:xfrm>
          <a:prstGeom prst="rect">
            <a:avLst/>
          </a:prstGeom>
        </p:spPr>
      </p:pic>
    </p:spTree>
    <p:extLst>
      <p:ext uri="{BB962C8B-B14F-4D97-AF65-F5344CB8AC3E}">
        <p14:creationId xmlns:p14="http://schemas.microsoft.com/office/powerpoint/2010/main" val="1991284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FC25E-9987-31A3-9023-0FE3C46B3387}"/>
              </a:ext>
            </a:extLst>
          </p:cNvPr>
          <p:cNvSpPr>
            <a:spLocks noGrp="1"/>
          </p:cNvSpPr>
          <p:nvPr>
            <p:ph type="title"/>
          </p:nvPr>
        </p:nvSpPr>
        <p:spPr>
          <a:xfrm>
            <a:off x="683568" y="332656"/>
            <a:ext cx="8229600" cy="1143000"/>
          </a:xfrm>
        </p:spPr>
        <p:txBody>
          <a:bodyPr>
            <a:normAutofit/>
          </a:bodyPr>
          <a:lstStyle/>
          <a:p>
            <a:pPr algn="ctr"/>
            <a:r>
              <a:rPr lang="en-US" sz="2800" b="1" u="sng" dirty="0">
                <a:latin typeface="Century Gothic" panose="020B0502020202020204" pitchFamily="34" charset="0"/>
              </a:rPr>
              <a:t>What do we learn in Year 3?</a:t>
            </a:r>
            <a:endParaRPr lang="en-GB" sz="2800" b="1" u="sng"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07076765-074C-D5B2-FD8A-787DB866339B}"/>
              </a:ext>
            </a:extLst>
          </p:cNvPr>
          <p:cNvSpPr>
            <a:spLocks noGrp="1"/>
          </p:cNvSpPr>
          <p:nvPr>
            <p:ph idx="1"/>
          </p:nvPr>
        </p:nvSpPr>
        <p:spPr/>
        <p:txBody>
          <a:bodyPr>
            <a:normAutofit/>
          </a:bodyPr>
          <a:lstStyle/>
          <a:p>
            <a:pPr marL="0" indent="0">
              <a:buNone/>
            </a:pPr>
            <a:r>
              <a:rPr lang="en-US" dirty="0">
                <a:latin typeface="Century Gothic" panose="020B0502020202020204" pitchFamily="34" charset="0"/>
              </a:rPr>
              <a:t>In Year 3 there is a brilliant and engaging curriculum covering a range a topics. Here are just a few things we will be learning about.</a:t>
            </a:r>
          </a:p>
          <a:p>
            <a:endParaRPr lang="en-US" sz="1400" dirty="0">
              <a:latin typeface="Century Gothic" panose="020B0502020202020204" pitchFamily="34" charset="0"/>
            </a:endParaRPr>
          </a:p>
          <a:p>
            <a:r>
              <a:rPr lang="en-US" dirty="0">
                <a:latin typeface="Century Gothic" panose="020B0502020202020204" pitchFamily="34" charset="0"/>
              </a:rPr>
              <a:t>Autumn 1: Stone Age</a:t>
            </a:r>
          </a:p>
          <a:p>
            <a:r>
              <a:rPr lang="en-US" dirty="0">
                <a:latin typeface="Century Gothic" panose="020B0502020202020204" pitchFamily="34" charset="0"/>
              </a:rPr>
              <a:t>Autumn 2: Ancient Greece </a:t>
            </a:r>
          </a:p>
          <a:p>
            <a:r>
              <a:rPr lang="en-US" dirty="0">
                <a:latin typeface="Century Gothic" panose="020B0502020202020204" pitchFamily="34" charset="0"/>
              </a:rPr>
              <a:t>Spring 1: Forces and Magnets</a:t>
            </a:r>
          </a:p>
          <a:p>
            <a:r>
              <a:rPr lang="en-US" dirty="0">
                <a:latin typeface="Century Gothic" panose="020B0502020202020204" pitchFamily="34" charset="0"/>
              </a:rPr>
              <a:t>Spring 2: Plants</a:t>
            </a:r>
          </a:p>
          <a:p>
            <a:r>
              <a:rPr lang="en-US" dirty="0">
                <a:latin typeface="Century Gothic" panose="020B0502020202020204" pitchFamily="34" charset="0"/>
              </a:rPr>
              <a:t>Summer 1: Natural disasters</a:t>
            </a:r>
          </a:p>
          <a:p>
            <a:r>
              <a:rPr lang="en-US" dirty="0">
                <a:latin typeface="Century Gothic" panose="020B0502020202020204" pitchFamily="34" charset="0"/>
              </a:rPr>
              <a:t>Summer 2: Light </a:t>
            </a:r>
            <a:endParaRPr lang="en-GB" dirty="0">
              <a:latin typeface="Century Gothic" panose="020B0502020202020204" pitchFamily="34" charset="0"/>
            </a:endParaRPr>
          </a:p>
        </p:txBody>
      </p:sp>
    </p:spTree>
    <p:extLst>
      <p:ext uri="{BB962C8B-B14F-4D97-AF65-F5344CB8AC3E}">
        <p14:creationId xmlns:p14="http://schemas.microsoft.com/office/powerpoint/2010/main" val="165965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B9FC5B9-DBDC-439D-9FFC-D3534770D08D}" type="slidenum">
              <a:rPr lang="en-GB" smtClean="0"/>
              <a:t>7</a:t>
            </a:fld>
            <a:endParaRPr lang="en-GB" dirty="0"/>
          </a:p>
        </p:txBody>
      </p:sp>
      <p:sp>
        <p:nvSpPr>
          <p:cNvPr id="2" name="Title 1"/>
          <p:cNvSpPr>
            <a:spLocks noGrp="1"/>
          </p:cNvSpPr>
          <p:nvPr>
            <p:ph type="title" idx="4294967295"/>
          </p:nvPr>
        </p:nvSpPr>
        <p:spPr>
          <a:xfrm>
            <a:off x="1403648" y="705892"/>
            <a:ext cx="6235700" cy="850900"/>
          </a:xfrm>
        </p:spPr>
        <p:txBody>
          <a:bodyPr>
            <a:noAutofit/>
          </a:bodyPr>
          <a:lstStyle/>
          <a:p>
            <a:pPr algn="ctr"/>
            <a:r>
              <a:rPr lang="en-GB" sz="2500" b="1" dirty="0">
                <a:latin typeface="Century Gothic" panose="020B0502020202020204" pitchFamily="34" charset="0"/>
              </a:rPr>
              <a:t>Reading: Year 3 </a:t>
            </a:r>
            <a:br>
              <a:rPr lang="en-GB" sz="2500" b="1" dirty="0">
                <a:latin typeface="Century Gothic" panose="020B0502020202020204" pitchFamily="34" charset="0"/>
              </a:rPr>
            </a:br>
            <a:r>
              <a:rPr lang="en-GB" sz="2500" b="1" dirty="0">
                <a:latin typeface="Century Gothic" panose="020B0502020202020204" pitchFamily="34" charset="0"/>
              </a:rPr>
              <a:t>Expectations</a:t>
            </a:r>
            <a:endParaRPr lang="en-GB" sz="2500" dirty="0"/>
          </a:p>
        </p:txBody>
      </p:sp>
      <p:pic>
        <p:nvPicPr>
          <p:cNvPr id="4" name="Picture 3">
            <a:extLst>
              <a:ext uri="{FF2B5EF4-FFF2-40B4-BE49-F238E27FC236}">
                <a16:creationId xmlns:a16="http://schemas.microsoft.com/office/drawing/2014/main" id="{A2AA1EA3-0B09-4D45-913D-CAE9B221896F}"/>
              </a:ext>
            </a:extLst>
          </p:cNvPr>
          <p:cNvPicPr>
            <a:picLocks noChangeAspect="1"/>
          </p:cNvPicPr>
          <p:nvPr/>
        </p:nvPicPr>
        <p:blipFill>
          <a:blip r:embed="rId2"/>
          <a:stretch>
            <a:fillRect/>
          </a:stretch>
        </p:blipFill>
        <p:spPr>
          <a:xfrm>
            <a:off x="421210" y="1747667"/>
            <a:ext cx="8059461" cy="4973807"/>
          </a:xfrm>
          <a:prstGeom prst="rect">
            <a:avLst/>
          </a:prstGeom>
        </p:spPr>
      </p:pic>
    </p:spTree>
    <p:extLst>
      <p:ext uri="{BB962C8B-B14F-4D97-AF65-F5344CB8AC3E}">
        <p14:creationId xmlns:p14="http://schemas.microsoft.com/office/powerpoint/2010/main" val="1666402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B9FC5B9-DBDC-439D-9FFC-D3534770D08D}" type="slidenum">
              <a:rPr lang="en-GB" smtClean="0"/>
              <a:t>8</a:t>
            </a:fld>
            <a:endParaRPr lang="en-GB" dirty="0"/>
          </a:p>
        </p:txBody>
      </p:sp>
      <p:sp>
        <p:nvSpPr>
          <p:cNvPr id="2" name="Title 1"/>
          <p:cNvSpPr>
            <a:spLocks noGrp="1"/>
          </p:cNvSpPr>
          <p:nvPr>
            <p:ph type="title" idx="4294967295"/>
          </p:nvPr>
        </p:nvSpPr>
        <p:spPr>
          <a:xfrm>
            <a:off x="196050" y="1368711"/>
            <a:ext cx="3423307" cy="576064"/>
          </a:xfrm>
        </p:spPr>
        <p:txBody>
          <a:bodyPr>
            <a:noAutofit/>
          </a:bodyPr>
          <a:lstStyle/>
          <a:p>
            <a:pPr algn="ctr"/>
            <a:r>
              <a:rPr lang="en-GB" sz="2500" b="1" dirty="0">
                <a:latin typeface="Century Gothic" panose="020B0502020202020204" pitchFamily="34" charset="0"/>
              </a:rPr>
              <a:t>Reading: Year 3 Expectations</a:t>
            </a:r>
            <a:endParaRPr lang="en-GB" sz="2500" dirty="0"/>
          </a:p>
        </p:txBody>
      </p:sp>
      <p:graphicFrame>
        <p:nvGraphicFramePr>
          <p:cNvPr id="5" name="Content Placeholder 13">
            <a:extLst>
              <a:ext uri="{FF2B5EF4-FFF2-40B4-BE49-F238E27FC236}">
                <a16:creationId xmlns:a16="http://schemas.microsoft.com/office/drawing/2014/main" id="{DE2026C2-1373-48BE-80C3-38C6F0D175FC}"/>
              </a:ext>
            </a:extLst>
          </p:cNvPr>
          <p:cNvGraphicFramePr>
            <a:graphicFrameLocks/>
          </p:cNvGraphicFramePr>
          <p:nvPr>
            <p:extLst>
              <p:ext uri="{D42A27DB-BD31-4B8C-83A1-F6EECF244321}">
                <p14:modId xmlns:p14="http://schemas.microsoft.com/office/powerpoint/2010/main" val="474165351"/>
              </p:ext>
            </p:extLst>
          </p:nvPr>
        </p:nvGraphicFramePr>
        <p:xfrm>
          <a:off x="196050" y="2132855"/>
          <a:ext cx="3655870" cy="3940140"/>
        </p:xfrm>
        <a:graphic>
          <a:graphicData uri="http://schemas.openxmlformats.org/drawingml/2006/table">
            <a:tbl>
              <a:tblPr firstRow="1" bandRow="1"/>
              <a:tblGrid>
                <a:gridCol w="3655870">
                  <a:extLst>
                    <a:ext uri="{9D8B030D-6E8A-4147-A177-3AD203B41FA5}">
                      <a16:colId xmlns:a16="http://schemas.microsoft.com/office/drawing/2014/main" val="20000"/>
                    </a:ext>
                  </a:extLst>
                </a:gridCol>
              </a:tblGrid>
              <a:tr h="588991">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Century Gothic" panose="020B0502020202020204" pitchFamily="34" charset="0"/>
                        </a:rPr>
                        <a:t>WORD</a:t>
                      </a:r>
                      <a:r>
                        <a:rPr lang="en-GB" sz="1400" b="1" baseline="0" dirty="0">
                          <a:solidFill>
                            <a:schemeClr val="tx1"/>
                          </a:solidFill>
                          <a:latin typeface="Century Gothic" panose="020B0502020202020204" pitchFamily="34" charset="0"/>
                        </a:rPr>
                        <a:t> READING</a:t>
                      </a:r>
                      <a:endParaRPr lang="en-GB" sz="1400" b="1" dirty="0">
                        <a:solidFill>
                          <a:schemeClr val="tx1"/>
                        </a:solidFill>
                        <a:latin typeface="Century Gothic" panose="020B0502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lumMod val="60000"/>
                        <a:lumOff val="40000"/>
                      </a:srgbClr>
                    </a:solidFill>
                  </a:tcPr>
                </a:tc>
                <a:extLst>
                  <a:ext uri="{0D108BD9-81ED-4DB2-BD59-A6C34878D82A}">
                    <a16:rowId xmlns:a16="http://schemas.microsoft.com/office/drawing/2014/main" val="10000"/>
                  </a:ext>
                </a:extLst>
              </a:tr>
              <a:tr h="703328">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en-GB" sz="1400" b="1" kern="1200" dirty="0">
                          <a:solidFill>
                            <a:schemeClr val="dk1"/>
                          </a:solidFill>
                          <a:effectLst/>
                          <a:latin typeface="Century Gothic" panose="020B0502020202020204" pitchFamily="34" charset="0"/>
                          <a:ea typeface="+mn-ea"/>
                          <a:cs typeface="+mn-cs"/>
                        </a:rPr>
                        <a:t>Apply phonic knowledge and skills  to</a:t>
                      </a:r>
                      <a:r>
                        <a:rPr lang="en-GB" sz="1400" b="1" kern="1200" baseline="0" dirty="0">
                          <a:solidFill>
                            <a:schemeClr val="dk1"/>
                          </a:solidFill>
                          <a:effectLst/>
                          <a:latin typeface="Century Gothic" panose="020B0502020202020204" pitchFamily="34" charset="0"/>
                          <a:ea typeface="+mn-ea"/>
                          <a:cs typeface="+mn-cs"/>
                        </a:rPr>
                        <a:t> read unfamiliar</a:t>
                      </a:r>
                      <a:r>
                        <a:rPr lang="en-GB" sz="1400" b="1" kern="1200" dirty="0">
                          <a:solidFill>
                            <a:schemeClr val="dk1"/>
                          </a:solidFill>
                          <a:effectLst/>
                          <a:latin typeface="Century Gothic" panose="020B0502020202020204" pitchFamily="34" charset="0"/>
                          <a:ea typeface="+mn-ea"/>
                          <a:cs typeface="+mn-cs"/>
                        </a:rPr>
                        <a:t> words</a:t>
                      </a:r>
                      <a:r>
                        <a:rPr lang="en-GB" sz="1100" kern="1200" dirty="0">
                          <a:solidFill>
                            <a:schemeClr val="dk1"/>
                          </a:solidFill>
                          <a:effectLst/>
                          <a:latin typeface="Century Gothic" panose="020B0502020202020204" pitchFamily="34" charset="0"/>
                          <a:ea typeface="+mn-ea"/>
                          <a:cs typeface="+mn-cs"/>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806758">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r>
                        <a:rPr lang="en-GB" sz="1100" kern="1200" dirty="0">
                          <a:solidFill>
                            <a:schemeClr val="dk1"/>
                          </a:solidFill>
                          <a:effectLst/>
                          <a:latin typeface="Century Gothic" panose="020B0502020202020204" pitchFamily="34" charset="0"/>
                          <a:ea typeface="+mn-ea"/>
                          <a:cs typeface="+mn-cs"/>
                        </a:rPr>
                        <a:t>Apply knowledge of root words, prefixes and suffixes to read aloud and to understand the meaning of </a:t>
                      </a:r>
                      <a:r>
                        <a:rPr lang="en-GB" sz="1100" kern="1200" baseline="0" dirty="0">
                          <a:solidFill>
                            <a:schemeClr val="dk1"/>
                          </a:solidFill>
                          <a:effectLst/>
                          <a:latin typeface="Century Gothic" panose="020B0502020202020204" pitchFamily="34" charset="0"/>
                          <a:ea typeface="+mn-ea"/>
                          <a:cs typeface="+mn-cs"/>
                        </a:rPr>
                        <a:t> unfamiliar words.</a:t>
                      </a:r>
                      <a:r>
                        <a:rPr lang="en-GB" sz="1100" kern="1200" dirty="0">
                          <a:solidFill>
                            <a:schemeClr val="dk1"/>
                          </a:solidFill>
                          <a:effectLst/>
                          <a:latin typeface="Century Gothic" panose="020B0502020202020204" pitchFamily="34" charset="0"/>
                          <a:ea typeface="+mn-ea"/>
                          <a:cs typeface="+mn-cs"/>
                        </a:rPr>
                        <a:t>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034305">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anose="020B0502020202020204" pitchFamily="34" charset="0"/>
                          <a:ea typeface="+mn-ea"/>
                          <a:cs typeface="+mn-cs"/>
                        </a:rPr>
                        <a:t>Read further exception words, noting the unusual correspondences between spelling and sound, and where these occur in the word.</a:t>
                      </a:r>
                    </a:p>
                    <a:p>
                      <a:pPr lvl="0"/>
                      <a:endParaRPr lang="en-GB" sz="1100" kern="1200" dirty="0">
                        <a:solidFill>
                          <a:schemeClr val="dk1"/>
                        </a:solidFill>
                        <a:effectLst/>
                        <a:latin typeface="Century Gothic" panose="020B0502020202020204" pitchFamily="34" charset="0"/>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806758">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lvl="0"/>
                      <a:r>
                        <a:rPr lang="en-GB" sz="1100" kern="1200" dirty="0">
                          <a:solidFill>
                            <a:schemeClr val="dk1"/>
                          </a:solidFill>
                          <a:effectLst/>
                          <a:latin typeface="Century Gothic" panose="020B0502020202020204" pitchFamily="34" charset="0"/>
                          <a:ea typeface="+mn-ea"/>
                          <a:cs typeface="+mn-cs"/>
                        </a:rPr>
                        <a:t>Attempt pronunciation of unfamiliar words drawing on prior knowledge of similar looking words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bl>
          </a:graphicData>
        </a:graphic>
      </p:graphicFrame>
      <p:sp>
        <p:nvSpPr>
          <p:cNvPr id="3" name="TextBox 2"/>
          <p:cNvSpPr txBox="1"/>
          <p:nvPr/>
        </p:nvSpPr>
        <p:spPr>
          <a:xfrm>
            <a:off x="5029436" y="1033496"/>
            <a:ext cx="3276364" cy="1246495"/>
          </a:xfrm>
          <a:prstGeom prst="rect">
            <a:avLst/>
          </a:prstGeom>
          <a:noFill/>
        </p:spPr>
        <p:txBody>
          <a:bodyPr wrap="square" rtlCol="0">
            <a:spAutoFit/>
          </a:bodyPr>
          <a:lstStyle/>
          <a:p>
            <a:pPr algn="ctr"/>
            <a:r>
              <a:rPr lang="en-GB" sz="2500" b="1" dirty="0">
                <a:solidFill>
                  <a:schemeClr val="tx2"/>
                </a:solidFill>
                <a:latin typeface="Century Gothic" panose="020B0502020202020204" pitchFamily="34" charset="0"/>
              </a:rPr>
              <a:t>Spelling: Year 3 Expectations</a:t>
            </a:r>
          </a:p>
          <a:p>
            <a:pPr algn="ctr"/>
            <a:endParaRPr lang="en-GB" sz="2500" dirty="0">
              <a:latin typeface="Century Gothic" panose="020B0502020202020204" pitchFamily="34" charset="0"/>
            </a:endParaRPr>
          </a:p>
        </p:txBody>
      </p:sp>
      <p:pic>
        <p:nvPicPr>
          <p:cNvPr id="4" name="Picture 3">
            <a:extLst>
              <a:ext uri="{FF2B5EF4-FFF2-40B4-BE49-F238E27FC236}">
                <a16:creationId xmlns:a16="http://schemas.microsoft.com/office/drawing/2014/main" id="{C81A64E3-4C16-5125-1C9E-6457FB2A35E7}"/>
              </a:ext>
            </a:extLst>
          </p:cNvPr>
          <p:cNvPicPr>
            <a:picLocks noChangeAspect="1"/>
          </p:cNvPicPr>
          <p:nvPr/>
        </p:nvPicPr>
        <p:blipFill rotWithShape="1">
          <a:blip r:embed="rId2"/>
          <a:srcRect l="9307" t="13053" r="16480" b="264"/>
          <a:stretch/>
        </p:blipFill>
        <p:spPr>
          <a:xfrm>
            <a:off x="4114565" y="2132856"/>
            <a:ext cx="4831953" cy="3940140"/>
          </a:xfrm>
          <a:prstGeom prst="rect">
            <a:avLst/>
          </a:prstGeom>
        </p:spPr>
      </p:pic>
    </p:spTree>
    <p:extLst>
      <p:ext uri="{BB962C8B-B14F-4D97-AF65-F5344CB8AC3E}">
        <p14:creationId xmlns:p14="http://schemas.microsoft.com/office/powerpoint/2010/main" val="2116114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B9FC5B9-DBDC-439D-9FFC-D3534770D08D}" type="slidenum">
              <a:rPr lang="en-GB" smtClean="0"/>
              <a:t>9</a:t>
            </a:fld>
            <a:endParaRPr lang="en-GB" dirty="0"/>
          </a:p>
        </p:txBody>
      </p:sp>
      <p:sp>
        <p:nvSpPr>
          <p:cNvPr id="2" name="Title 1"/>
          <p:cNvSpPr>
            <a:spLocks noGrp="1"/>
          </p:cNvSpPr>
          <p:nvPr>
            <p:ph type="title" idx="4294967295"/>
          </p:nvPr>
        </p:nvSpPr>
        <p:spPr>
          <a:xfrm>
            <a:off x="1403648" y="692696"/>
            <a:ext cx="6372225" cy="561715"/>
          </a:xfrm>
        </p:spPr>
        <p:txBody>
          <a:bodyPr>
            <a:noAutofit/>
          </a:bodyPr>
          <a:lstStyle/>
          <a:p>
            <a:pPr algn="ctr"/>
            <a:r>
              <a:rPr lang="en-GB" sz="2500" b="1" dirty="0">
                <a:latin typeface="Century Gothic" panose="020B0502020202020204" pitchFamily="34" charset="0"/>
              </a:rPr>
              <a:t>Writing: Year 3 Expectations</a:t>
            </a:r>
            <a:endParaRPr lang="en-GB" sz="2500" dirty="0"/>
          </a:p>
        </p:txBody>
      </p:sp>
      <p:graphicFrame>
        <p:nvGraphicFramePr>
          <p:cNvPr id="7" name="Content Placeholder 7">
            <a:extLst>
              <a:ext uri="{FF2B5EF4-FFF2-40B4-BE49-F238E27FC236}">
                <a16:creationId xmlns:a16="http://schemas.microsoft.com/office/drawing/2014/main" id="{C9A9618E-51BD-4246-9E66-0A821CB2F102}"/>
              </a:ext>
            </a:extLst>
          </p:cNvPr>
          <p:cNvGraphicFramePr>
            <a:graphicFrameLocks/>
          </p:cNvGraphicFramePr>
          <p:nvPr>
            <p:extLst>
              <p:ext uri="{D42A27DB-BD31-4B8C-83A1-F6EECF244321}">
                <p14:modId xmlns:p14="http://schemas.microsoft.com/office/powerpoint/2010/main" val="3052580529"/>
              </p:ext>
            </p:extLst>
          </p:nvPr>
        </p:nvGraphicFramePr>
        <p:xfrm>
          <a:off x="54788" y="1619234"/>
          <a:ext cx="3869140" cy="4749800"/>
        </p:xfrm>
        <a:graphic>
          <a:graphicData uri="http://schemas.openxmlformats.org/drawingml/2006/table">
            <a:tbl>
              <a:tblPr firstRow="1" bandRow="1"/>
              <a:tblGrid>
                <a:gridCol w="3869140">
                  <a:extLst>
                    <a:ext uri="{9D8B030D-6E8A-4147-A177-3AD203B41FA5}">
                      <a16:colId xmlns:a16="http://schemas.microsoft.com/office/drawing/2014/main" val="20000"/>
                    </a:ext>
                  </a:extLst>
                </a:gridCol>
              </a:tblGrid>
              <a:tr h="370840">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marL="0" lvl="0" indent="0" algn="l">
                        <a:buSzPct val="100000"/>
                        <a:buFont typeface="Arial" pitchFamily="34"/>
                        <a:buNone/>
                      </a:pPr>
                      <a:r>
                        <a:rPr lang="en-GB" sz="1600" b="1" dirty="0">
                          <a:solidFill>
                            <a:schemeClr val="tx1"/>
                          </a:solidFill>
                          <a:latin typeface="Century Gothic" pitchFamily="34"/>
                        </a:rPr>
                        <a:t>Year 3 Expectations: Transcription</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extLst>
                  <a:ext uri="{0D108BD9-81ED-4DB2-BD59-A6C34878D82A}">
                    <a16:rowId xmlns:a16="http://schemas.microsoft.com/office/drawing/2014/main" val="10000"/>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baseline="0" dirty="0">
                          <a:solidFill>
                            <a:schemeClr val="dk1"/>
                          </a:solidFill>
                          <a:effectLst/>
                          <a:latin typeface="Century Gothic" panose="020B0502020202020204" pitchFamily="34" charset="0"/>
                          <a:ea typeface="+mn-ea"/>
                          <a:cs typeface="+mn-cs"/>
                        </a:rPr>
                        <a:t>Spell words with additional </a:t>
                      </a:r>
                      <a:r>
                        <a:rPr lang="en-GB" sz="1100" b="1" kern="1200" dirty="0">
                          <a:solidFill>
                            <a:schemeClr val="dk1"/>
                          </a:solidFill>
                          <a:effectLst/>
                          <a:latin typeface="Century Gothic" panose="020B0502020202020204" pitchFamily="34" charset="0"/>
                          <a:ea typeface="+mn-ea"/>
                          <a:cs typeface="+mn-cs"/>
                        </a:rPr>
                        <a:t>prefixes and suffixes and understand how to add them to</a:t>
                      </a:r>
                      <a:r>
                        <a:rPr lang="en-GB" sz="1100" b="1" kern="1200" baseline="0" dirty="0">
                          <a:solidFill>
                            <a:schemeClr val="dk1"/>
                          </a:solidFill>
                          <a:effectLst/>
                          <a:latin typeface="Century Gothic" panose="020B0502020202020204" pitchFamily="34" charset="0"/>
                          <a:ea typeface="+mn-ea"/>
                          <a:cs typeface="+mn-cs"/>
                        </a:rPr>
                        <a:t> root words, for example – form nouns using super, anti, auto</a:t>
                      </a:r>
                      <a:endParaRPr lang="en-GB" sz="1100" b="1" kern="1200" dirty="0">
                        <a:solidFill>
                          <a:schemeClr val="dk1"/>
                        </a:solidFill>
                        <a:effectLst/>
                        <a:latin typeface="Century Gothic" panose="020B0502020202020204" pitchFamily="34" charset="0"/>
                        <a:ea typeface="+mn-ea"/>
                        <a:cs typeface="+mn-cs"/>
                      </a:endParaRPr>
                    </a:p>
                  </a:txBody>
                  <a:tcPr marL="68580" marR="6858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1"/>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dirty="0">
                          <a:solidFill>
                            <a:schemeClr val="dk1"/>
                          </a:solidFill>
                          <a:effectLst/>
                          <a:latin typeface="Century Gothic" panose="020B0502020202020204" pitchFamily="34" charset="0"/>
                          <a:ea typeface="+mn-ea"/>
                          <a:cs typeface="+mn-cs"/>
                        </a:rPr>
                        <a:t>Recognise</a:t>
                      </a:r>
                      <a:r>
                        <a:rPr lang="en-GB" sz="1100" b="1" kern="1200" baseline="0" dirty="0">
                          <a:solidFill>
                            <a:schemeClr val="dk1"/>
                          </a:solidFill>
                          <a:effectLst/>
                          <a:latin typeface="Century Gothic" panose="020B0502020202020204" pitchFamily="34" charset="0"/>
                          <a:ea typeface="+mn-ea"/>
                          <a:cs typeface="+mn-cs"/>
                        </a:rPr>
                        <a:t> and spell additional</a:t>
                      </a:r>
                      <a:r>
                        <a:rPr lang="en-GB" sz="1100" b="1" kern="1200" dirty="0">
                          <a:solidFill>
                            <a:schemeClr val="dk1"/>
                          </a:solidFill>
                          <a:effectLst/>
                          <a:latin typeface="Century Gothic" panose="020B0502020202020204" pitchFamily="34" charset="0"/>
                          <a:ea typeface="+mn-ea"/>
                          <a:cs typeface="+mn-cs"/>
                        </a:rPr>
                        <a:t> homophones,</a:t>
                      </a:r>
                      <a:r>
                        <a:rPr lang="en-GB" sz="1100" b="1" kern="1200" baseline="0" dirty="0">
                          <a:solidFill>
                            <a:schemeClr val="dk1"/>
                          </a:solidFill>
                          <a:effectLst/>
                          <a:latin typeface="Century Gothic" panose="020B0502020202020204" pitchFamily="34" charset="0"/>
                          <a:ea typeface="+mn-ea"/>
                          <a:cs typeface="+mn-cs"/>
                        </a:rPr>
                        <a:t> f</a:t>
                      </a:r>
                      <a:r>
                        <a:rPr lang="en-GB" sz="1100" b="1" kern="1200" dirty="0">
                          <a:solidFill>
                            <a:schemeClr val="dk1"/>
                          </a:solidFill>
                          <a:effectLst/>
                          <a:latin typeface="Century Gothic" panose="020B0502020202020204" pitchFamily="34" charset="0"/>
                          <a:ea typeface="+mn-ea"/>
                          <a:cs typeface="+mn-cs"/>
                        </a:rPr>
                        <a:t>or example – he’ll, heel, heal</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lvl="0" indent="-171450">
                        <a:buSzPct val="100000"/>
                        <a:buFont typeface="Arial" pitchFamily="34"/>
                        <a:buChar char="•"/>
                      </a:pPr>
                      <a:r>
                        <a:rPr lang="en-GB" sz="1100" b="1" kern="1200" dirty="0">
                          <a:solidFill>
                            <a:schemeClr val="dk1"/>
                          </a:solidFill>
                          <a:effectLst/>
                          <a:latin typeface="Century Gothic" panose="020B0502020202020204" pitchFamily="34" charset="0"/>
                          <a:ea typeface="+mn-ea"/>
                          <a:cs typeface="+mn-cs"/>
                        </a:rPr>
                        <a:t>Use the first two or three letters of a word to check its spelling in a dictionary</a:t>
                      </a:r>
                      <a:endParaRPr lang="en-GB" sz="1100" b="1" dirty="0">
                        <a:latin typeface="Century Gothic" pitchFamily="34"/>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lvl="0" indent="-171450" algn="l"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Spell correctly word</a:t>
                      </a:r>
                      <a:r>
                        <a:rPr lang="en-GB" sz="1100" b="1" kern="1200" baseline="0" dirty="0">
                          <a:solidFill>
                            <a:schemeClr val="dk1"/>
                          </a:solidFill>
                          <a:effectLst/>
                          <a:latin typeface="Century Gothic" panose="020B0502020202020204" pitchFamily="34" charset="0"/>
                          <a:ea typeface="+mn-ea"/>
                          <a:cs typeface="+mn-cs"/>
                        </a:rPr>
                        <a:t> families based on common words, for example – solve, solution, solver</a:t>
                      </a:r>
                      <a:endParaRPr lang="en-GB" sz="1100" b="1" kern="1200" dirty="0">
                        <a:solidFill>
                          <a:schemeClr val="dk1"/>
                        </a:solidFill>
                        <a:effectLst/>
                        <a:latin typeface="Century Gothic" panose="020B0502020202020204" pitchFamily="34" charset="0"/>
                        <a:ea typeface="+mn-ea"/>
                        <a:cs typeface="+mn-cs"/>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indent="-17145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Spell identified commonly misspelt words from Year 3</a:t>
                      </a:r>
                      <a:r>
                        <a:rPr lang="en-GB" sz="1100" b="1" kern="1200" baseline="0" dirty="0">
                          <a:solidFill>
                            <a:schemeClr val="dk1"/>
                          </a:solidFill>
                          <a:effectLst/>
                          <a:latin typeface="Century Gothic" panose="020B0502020202020204" pitchFamily="34" charset="0"/>
                          <a:ea typeface="+mn-ea"/>
                          <a:cs typeface="+mn-cs"/>
                        </a:rPr>
                        <a:t> and 4 </a:t>
                      </a:r>
                      <a:r>
                        <a:rPr lang="en-GB" sz="1100" b="1" kern="1200" dirty="0">
                          <a:solidFill>
                            <a:schemeClr val="dk1"/>
                          </a:solidFill>
                          <a:effectLst/>
                          <a:latin typeface="Century Gothic" panose="020B0502020202020204" pitchFamily="34" charset="0"/>
                          <a:ea typeface="+mn-ea"/>
                          <a:cs typeface="+mn-cs"/>
                        </a:rPr>
                        <a:t>word list</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dirty="0">
                          <a:solidFill>
                            <a:schemeClr val="dk1"/>
                          </a:solidFill>
                          <a:effectLst/>
                          <a:latin typeface="Century Gothic" panose="020B0502020202020204" pitchFamily="34" charset="0"/>
                          <a:ea typeface="+mn-ea"/>
                          <a:cs typeface="+mn-cs"/>
                        </a:rPr>
                        <a:t>Make</a:t>
                      </a:r>
                      <a:r>
                        <a:rPr lang="en-GB" sz="1100" b="1" kern="1200" baseline="0" dirty="0">
                          <a:solidFill>
                            <a:schemeClr val="dk1"/>
                          </a:solidFill>
                          <a:effectLst/>
                          <a:latin typeface="Century Gothic" panose="020B0502020202020204" pitchFamily="34" charset="0"/>
                          <a:ea typeface="+mn-ea"/>
                          <a:cs typeface="+mn-cs"/>
                        </a:rPr>
                        <a:t> analogies from a word already known  to apply to an unfamiliar word</a:t>
                      </a:r>
                      <a:endParaRPr lang="en-GB" sz="1100" b="1" kern="1200" dirty="0">
                        <a:solidFill>
                          <a:schemeClr val="dk1"/>
                        </a:solidFill>
                        <a:effectLst/>
                        <a:latin typeface="Century Gothic" panose="020B0502020202020204" pitchFamily="34" charset="0"/>
                        <a:ea typeface="+mn-ea"/>
                        <a:cs typeface="+mn-cs"/>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baseline="0" dirty="0">
                          <a:solidFill>
                            <a:schemeClr val="dk1"/>
                          </a:solidFill>
                          <a:effectLst/>
                          <a:latin typeface="Century Gothic" panose="020B0502020202020204" pitchFamily="34" charset="0"/>
                          <a:ea typeface="+mn-ea"/>
                          <a:cs typeface="+mn-cs"/>
                        </a:rPr>
                        <a:t>Identify the root in longer words</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7"/>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Use the diagonal and horizontal strokes that are needed to join letters</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8"/>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Understand which letters, when adjacent to one another, are best left unjoined</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9"/>
                  </a:ext>
                </a:extLst>
              </a:tr>
              <a:tr h="370840">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Increase the legibility, consistency and quality of handwriting</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10"/>
                  </a:ext>
                </a:extLst>
              </a:tr>
            </a:tbl>
          </a:graphicData>
        </a:graphic>
      </p:graphicFrame>
      <p:graphicFrame>
        <p:nvGraphicFramePr>
          <p:cNvPr id="8" name="Content Placeholder 7">
            <a:extLst>
              <a:ext uri="{FF2B5EF4-FFF2-40B4-BE49-F238E27FC236}">
                <a16:creationId xmlns:a16="http://schemas.microsoft.com/office/drawing/2014/main" id="{69B2DE76-1666-4C99-8B44-6E7C7D3C79D3}"/>
              </a:ext>
            </a:extLst>
          </p:cNvPr>
          <p:cNvGraphicFramePr>
            <a:graphicFrameLocks/>
          </p:cNvGraphicFramePr>
          <p:nvPr>
            <p:extLst>
              <p:ext uri="{D42A27DB-BD31-4B8C-83A1-F6EECF244321}">
                <p14:modId xmlns:p14="http://schemas.microsoft.com/office/powerpoint/2010/main" val="928034713"/>
              </p:ext>
            </p:extLst>
          </p:nvPr>
        </p:nvGraphicFramePr>
        <p:xfrm>
          <a:off x="3995936" y="1619233"/>
          <a:ext cx="5076055" cy="4737420"/>
        </p:xfrm>
        <a:graphic>
          <a:graphicData uri="http://schemas.openxmlformats.org/drawingml/2006/table">
            <a:tbl>
              <a:tblPr firstRow="1" bandRow="1"/>
              <a:tblGrid>
                <a:gridCol w="5076055">
                  <a:extLst>
                    <a:ext uri="{9D8B030D-6E8A-4147-A177-3AD203B41FA5}">
                      <a16:colId xmlns:a16="http://schemas.microsoft.com/office/drawing/2014/main" val="20000"/>
                    </a:ext>
                  </a:extLst>
                </a:gridCol>
              </a:tblGrid>
              <a:tr h="368364">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marL="0" lvl="0" indent="0" algn="l">
                        <a:buSzPct val="100000"/>
                        <a:buFont typeface="Arial" pitchFamily="34"/>
                        <a:buNone/>
                      </a:pPr>
                      <a:r>
                        <a:rPr lang="en-GB" sz="1600" b="1" dirty="0">
                          <a:solidFill>
                            <a:schemeClr val="tx1"/>
                          </a:solidFill>
                          <a:latin typeface="Century Gothic" pitchFamily="34"/>
                        </a:rPr>
                        <a:t>Year 3 Expectations: Composition</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F497D">
                        <a:lumMod val="40000"/>
                        <a:lumOff val="60000"/>
                      </a:srgbClr>
                    </a:solidFill>
                  </a:tcPr>
                </a:tc>
                <a:extLst>
                  <a:ext uri="{0D108BD9-81ED-4DB2-BD59-A6C34878D82A}">
                    <a16:rowId xmlns:a16="http://schemas.microsoft.com/office/drawing/2014/main" val="10000"/>
                  </a:ext>
                </a:extLst>
              </a:tr>
              <a:tr h="59039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indent="-17145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Look</a:t>
                      </a:r>
                      <a:r>
                        <a:rPr lang="en-GB" sz="1100" b="1" kern="1200" baseline="0" dirty="0">
                          <a:solidFill>
                            <a:schemeClr val="dk1"/>
                          </a:solidFill>
                          <a:effectLst/>
                          <a:latin typeface="Century Gothic" panose="020B0502020202020204" pitchFamily="34" charset="0"/>
                          <a:ea typeface="+mn-ea"/>
                          <a:cs typeface="+mn-cs"/>
                        </a:rPr>
                        <a:t> at and discuss models of writing of the text type, purpose and audience </a:t>
                      </a:r>
                      <a:r>
                        <a:rPr lang="en-GB" sz="1100" b="1" kern="1200" dirty="0">
                          <a:solidFill>
                            <a:schemeClr val="dk1"/>
                          </a:solidFill>
                          <a:effectLst/>
                          <a:latin typeface="Century Gothic" panose="020B0502020202020204" pitchFamily="34" charset="0"/>
                          <a:ea typeface="+mn-ea"/>
                          <a:cs typeface="+mn-cs"/>
                        </a:rPr>
                        <a:t>to  be written, noting:</a:t>
                      </a:r>
                      <a:r>
                        <a:rPr lang="en-GB" sz="1100" b="1" kern="1200" baseline="0" dirty="0">
                          <a:solidFill>
                            <a:schemeClr val="dk1"/>
                          </a:solidFill>
                          <a:effectLst/>
                          <a:latin typeface="Century Gothic" panose="020B0502020202020204" pitchFamily="34" charset="0"/>
                          <a:ea typeface="+mn-ea"/>
                          <a:cs typeface="+mn-cs"/>
                        </a:rPr>
                        <a:t> s</a:t>
                      </a:r>
                      <a:r>
                        <a:rPr lang="en-GB" sz="1100" b="1" kern="1200" dirty="0">
                          <a:solidFill>
                            <a:schemeClr val="dk1"/>
                          </a:solidFill>
                          <a:effectLst/>
                          <a:latin typeface="Century Gothic" panose="020B0502020202020204" pitchFamily="34" charset="0"/>
                          <a:ea typeface="+mn-ea"/>
                          <a:cs typeface="+mn-cs"/>
                        </a:rPr>
                        <a:t>tructure;</a:t>
                      </a:r>
                      <a:r>
                        <a:rPr lang="en-GB" sz="1100" b="1" kern="1200" baseline="0" dirty="0">
                          <a:solidFill>
                            <a:schemeClr val="dk1"/>
                          </a:solidFill>
                          <a:effectLst/>
                          <a:latin typeface="Century Gothic" panose="020B0502020202020204" pitchFamily="34" charset="0"/>
                          <a:ea typeface="+mn-ea"/>
                          <a:cs typeface="+mn-cs"/>
                        </a:rPr>
                        <a:t> g</a:t>
                      </a:r>
                      <a:r>
                        <a:rPr lang="en-GB" sz="1100" b="1" kern="1200" dirty="0">
                          <a:solidFill>
                            <a:schemeClr val="dk1"/>
                          </a:solidFill>
                          <a:effectLst/>
                          <a:latin typeface="Century Gothic" panose="020B0502020202020204" pitchFamily="34" charset="0"/>
                          <a:ea typeface="+mn-ea"/>
                          <a:cs typeface="+mn-cs"/>
                        </a:rPr>
                        <a:t>rammatical features</a:t>
                      </a:r>
                      <a:r>
                        <a:rPr lang="en-GB" sz="1100" b="1" kern="1200" baseline="0" dirty="0">
                          <a:solidFill>
                            <a:schemeClr val="dk1"/>
                          </a:solidFill>
                          <a:effectLst/>
                          <a:latin typeface="Century Gothic" panose="020B0502020202020204" pitchFamily="34" charset="0"/>
                          <a:ea typeface="+mn-ea"/>
                          <a:cs typeface="+mn-cs"/>
                        </a:rPr>
                        <a:t>  and u</a:t>
                      </a:r>
                      <a:r>
                        <a:rPr lang="en-GB" sz="1100" b="1" kern="1200" dirty="0">
                          <a:solidFill>
                            <a:schemeClr val="dk1"/>
                          </a:solidFill>
                          <a:effectLst/>
                          <a:latin typeface="Century Gothic" panose="020B0502020202020204" pitchFamily="34" charset="0"/>
                          <a:ea typeface="+mn-ea"/>
                          <a:cs typeface="+mn-cs"/>
                        </a:rPr>
                        <a:t>se of vocabulary</a:t>
                      </a:r>
                    </a:p>
                  </a:txBody>
                  <a:tcPr marL="68580" marR="6858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1"/>
                  </a:ext>
                </a:extLst>
              </a:tr>
              <a:tr h="42387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lvl="0" indent="-171450">
                        <a:buSzPct val="100000"/>
                        <a:buFont typeface="Arial" pitchFamily="34"/>
                        <a:buChar char="•"/>
                      </a:pPr>
                      <a:r>
                        <a:rPr lang="en-GB" sz="1100" b="1" kern="1200" dirty="0">
                          <a:solidFill>
                            <a:schemeClr val="dk1"/>
                          </a:solidFill>
                          <a:effectLst/>
                          <a:latin typeface="Century Gothic" panose="020B0502020202020204" pitchFamily="34" charset="0"/>
                          <a:ea typeface="+mn-ea"/>
                          <a:cs typeface="+mn-cs"/>
                        </a:rPr>
                        <a:t>Compose sentences using a</a:t>
                      </a:r>
                      <a:r>
                        <a:rPr lang="en-GB" sz="1100" b="1" kern="1200" baseline="0" dirty="0">
                          <a:solidFill>
                            <a:schemeClr val="dk1"/>
                          </a:solidFill>
                          <a:effectLst/>
                          <a:latin typeface="Century Gothic" panose="020B0502020202020204" pitchFamily="34" charset="0"/>
                          <a:ea typeface="+mn-ea"/>
                          <a:cs typeface="+mn-cs"/>
                        </a:rPr>
                        <a:t> wider range of structures linked to the grammar objectives</a:t>
                      </a:r>
                      <a:endParaRPr lang="en-GB" sz="1100" b="1" dirty="0">
                        <a:latin typeface="Century Gothic" pitchFamily="34"/>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368364">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lvl="0" indent="-171450">
                        <a:buSzPct val="100000"/>
                        <a:buFont typeface="Arial" pitchFamily="34"/>
                        <a:buChar char="•"/>
                      </a:pPr>
                      <a:r>
                        <a:rPr lang="en-GB" sz="1100" b="1" kern="1200" dirty="0">
                          <a:solidFill>
                            <a:schemeClr val="dk1"/>
                          </a:solidFill>
                          <a:effectLst/>
                          <a:latin typeface="Century Gothic" pitchFamily="34" charset="0"/>
                          <a:ea typeface="+mn-ea"/>
                          <a:cs typeface="+mn-cs"/>
                        </a:rPr>
                        <a:t>Write</a:t>
                      </a:r>
                      <a:r>
                        <a:rPr lang="en-GB" sz="1100" b="1" kern="1200" baseline="0" dirty="0">
                          <a:solidFill>
                            <a:schemeClr val="dk1"/>
                          </a:solidFill>
                          <a:effectLst/>
                          <a:latin typeface="Century Gothic" pitchFamily="34" charset="0"/>
                          <a:ea typeface="+mn-ea"/>
                          <a:cs typeface="+mn-cs"/>
                        </a:rPr>
                        <a:t> a narrative with  a clear structure, setting, characters and plot</a:t>
                      </a:r>
                      <a:endParaRPr lang="en-GB" sz="1100" b="1" dirty="0">
                        <a:latin typeface="Century Gothic" pitchFamily="34"/>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42387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lvl="0" indent="-171450">
                        <a:buSzPct val="100000"/>
                        <a:buFont typeface="Arial" pitchFamily="34"/>
                        <a:buChar char="•"/>
                      </a:pPr>
                      <a:r>
                        <a:rPr lang="en-GB" sz="1100" b="1" kern="1200" dirty="0">
                          <a:solidFill>
                            <a:schemeClr val="dk1"/>
                          </a:solidFill>
                          <a:effectLst/>
                          <a:latin typeface="Century Gothic" pitchFamily="34" charset="0"/>
                          <a:ea typeface="+mn-ea"/>
                          <a:cs typeface="+mn-cs"/>
                        </a:rPr>
                        <a:t>Write</a:t>
                      </a:r>
                      <a:r>
                        <a:rPr lang="en-GB" sz="1100" b="1" kern="1200" baseline="0" dirty="0">
                          <a:solidFill>
                            <a:schemeClr val="dk1"/>
                          </a:solidFill>
                          <a:effectLst/>
                          <a:latin typeface="Century Gothic" pitchFamily="34" charset="0"/>
                          <a:ea typeface="+mn-ea"/>
                          <a:cs typeface="+mn-cs"/>
                        </a:rPr>
                        <a:t> a non-narrative </a:t>
                      </a:r>
                      <a:r>
                        <a:rPr lang="en-GB" sz="1100" b="1" kern="1200" dirty="0">
                          <a:solidFill>
                            <a:schemeClr val="dk1"/>
                          </a:solidFill>
                          <a:effectLst/>
                          <a:latin typeface="Century Gothic" panose="020B0502020202020204" pitchFamily="34" charset="0"/>
                          <a:ea typeface="+mn-ea"/>
                          <a:cs typeface="+mn-cs"/>
                        </a:rPr>
                        <a:t>using simple organisational devices such as headings and sub-headings</a:t>
                      </a:r>
                      <a:endParaRPr lang="en-GB" sz="1100" b="1" dirty="0">
                        <a:latin typeface="Century Gothic" pitchFamily="34"/>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42387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baseline="0" dirty="0">
                          <a:solidFill>
                            <a:schemeClr val="dk1"/>
                          </a:solidFill>
                          <a:effectLst/>
                          <a:latin typeface="Century Gothic" panose="020B0502020202020204" pitchFamily="34" charset="0"/>
                          <a:ea typeface="+mn-ea"/>
                          <a:cs typeface="+mn-cs"/>
                        </a:rPr>
                        <a:t>Suggest improvement to writing through assessing writing with peers and self assess</a:t>
                      </a:r>
                      <a:endParaRPr lang="en-GB" sz="1100" b="1" kern="1200" dirty="0">
                        <a:solidFill>
                          <a:schemeClr val="dk1"/>
                        </a:solidFill>
                        <a:effectLst/>
                        <a:latin typeface="Century Gothic" panose="020B0502020202020204" pitchFamily="34" charset="0"/>
                        <a:ea typeface="+mn-ea"/>
                        <a:cs typeface="+mn-cs"/>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59039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lvl="0" indent="-171450">
                        <a:buSzPct val="100000"/>
                        <a:buFont typeface="Arial" pitchFamily="34"/>
                        <a:buChar char="•"/>
                      </a:pPr>
                      <a:r>
                        <a:rPr lang="en-GB" sz="1100" b="1" kern="1200" baseline="0" dirty="0">
                          <a:solidFill>
                            <a:schemeClr val="dk1"/>
                          </a:solidFill>
                          <a:effectLst/>
                          <a:latin typeface="Century Gothic" panose="020B0502020202020204" pitchFamily="34" charset="0"/>
                          <a:ea typeface="+mn-ea"/>
                          <a:cs typeface="+mn-cs"/>
                        </a:rPr>
                        <a:t>Make improvements by </a:t>
                      </a:r>
                      <a:r>
                        <a:rPr lang="en-GB" sz="1100" b="1" kern="1200" dirty="0">
                          <a:solidFill>
                            <a:schemeClr val="dk1"/>
                          </a:solidFill>
                          <a:effectLst/>
                          <a:latin typeface="Century Gothic" panose="020B0502020202020204" pitchFamily="34" charset="0"/>
                          <a:ea typeface="+mn-ea"/>
                          <a:cs typeface="+mn-cs"/>
                        </a:rPr>
                        <a:t>proposing changes to grammar and vocabulary to improve consistency, e.g. the accurate use of pronouns in sentences</a:t>
                      </a:r>
                      <a:endParaRPr lang="en-GB" sz="1100" b="1" dirty="0">
                        <a:latin typeface="Century Gothic" pitchFamily="34"/>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r h="42387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dirty="0">
                          <a:solidFill>
                            <a:schemeClr val="dk1"/>
                          </a:solidFill>
                          <a:effectLst/>
                          <a:latin typeface="Century Gothic" panose="020B0502020202020204" pitchFamily="34" charset="0"/>
                          <a:ea typeface="+mn-ea"/>
                          <a:cs typeface="+mn-cs"/>
                        </a:rPr>
                        <a:t>Use</a:t>
                      </a:r>
                      <a:r>
                        <a:rPr lang="en-GB" sz="1100" b="1" kern="1200" baseline="0" dirty="0">
                          <a:solidFill>
                            <a:schemeClr val="dk1"/>
                          </a:solidFill>
                          <a:effectLst/>
                          <a:latin typeface="Century Gothic" panose="020B0502020202020204" pitchFamily="34" charset="0"/>
                          <a:ea typeface="+mn-ea"/>
                          <a:cs typeface="+mn-cs"/>
                        </a:rPr>
                        <a:t> a </a:t>
                      </a:r>
                      <a:r>
                        <a:rPr lang="en-GB" sz="1100" b="1" kern="1200" dirty="0">
                          <a:solidFill>
                            <a:schemeClr val="dk1"/>
                          </a:solidFill>
                          <a:effectLst/>
                          <a:latin typeface="Century Gothic" panose="020B0502020202020204" pitchFamily="34" charset="0"/>
                          <a:ea typeface="+mn-ea"/>
                          <a:cs typeface="+mn-cs"/>
                        </a:rPr>
                        <a:t>range of sentences with more than one clause by using a wider range of conjunctions, e.g. </a:t>
                      </a:r>
                      <a:r>
                        <a:rPr lang="en-GB" sz="1100" b="1" i="1" kern="1200" dirty="0">
                          <a:solidFill>
                            <a:schemeClr val="dk1"/>
                          </a:solidFill>
                          <a:effectLst/>
                          <a:latin typeface="Century Gothic" panose="020B0502020202020204" pitchFamily="34" charset="0"/>
                          <a:ea typeface="+mn-ea"/>
                          <a:cs typeface="+mn-cs"/>
                        </a:rPr>
                        <a:t>when</a:t>
                      </a:r>
                      <a:r>
                        <a:rPr lang="en-GB" sz="1100" b="1" kern="1200" dirty="0">
                          <a:solidFill>
                            <a:schemeClr val="dk1"/>
                          </a:solidFill>
                          <a:effectLst/>
                          <a:latin typeface="Century Gothic" panose="020B0502020202020204" pitchFamily="34" charset="0"/>
                          <a:ea typeface="+mn-ea"/>
                          <a:cs typeface="+mn-cs"/>
                        </a:rPr>
                        <a:t>, </a:t>
                      </a:r>
                      <a:r>
                        <a:rPr lang="en-GB" sz="1100" b="1" i="1" kern="1200" dirty="0">
                          <a:solidFill>
                            <a:schemeClr val="dk1"/>
                          </a:solidFill>
                          <a:effectLst/>
                          <a:latin typeface="Century Gothic" panose="020B0502020202020204" pitchFamily="34" charset="0"/>
                          <a:ea typeface="+mn-ea"/>
                          <a:cs typeface="+mn-cs"/>
                        </a:rPr>
                        <a:t>if</a:t>
                      </a:r>
                      <a:r>
                        <a:rPr lang="en-GB" sz="1100" b="1" kern="1200" dirty="0">
                          <a:solidFill>
                            <a:schemeClr val="dk1"/>
                          </a:solidFill>
                          <a:effectLst/>
                          <a:latin typeface="Century Gothic" panose="020B0502020202020204" pitchFamily="34" charset="0"/>
                          <a:ea typeface="+mn-ea"/>
                          <a:cs typeface="+mn-cs"/>
                        </a:rPr>
                        <a:t>, </a:t>
                      </a:r>
                      <a:r>
                        <a:rPr lang="en-GB" sz="1100" b="1" i="1" kern="1200" dirty="0">
                          <a:solidFill>
                            <a:schemeClr val="dk1"/>
                          </a:solidFill>
                          <a:effectLst/>
                          <a:latin typeface="Century Gothic" panose="020B0502020202020204" pitchFamily="34" charset="0"/>
                          <a:ea typeface="+mn-ea"/>
                          <a:cs typeface="+mn-cs"/>
                        </a:rPr>
                        <a:t>because</a:t>
                      </a:r>
                      <a:r>
                        <a:rPr lang="en-GB" sz="1100" b="1" kern="1200" dirty="0">
                          <a:solidFill>
                            <a:schemeClr val="dk1"/>
                          </a:solidFill>
                          <a:effectLst/>
                          <a:latin typeface="Century Gothic" panose="020B0502020202020204" pitchFamily="34" charset="0"/>
                          <a:ea typeface="+mn-ea"/>
                          <a:cs typeface="+mn-cs"/>
                        </a:rPr>
                        <a:t>, </a:t>
                      </a:r>
                      <a:r>
                        <a:rPr lang="en-GB" sz="1100" b="1" i="1" kern="1200" dirty="0">
                          <a:solidFill>
                            <a:schemeClr val="dk1"/>
                          </a:solidFill>
                          <a:effectLst/>
                          <a:latin typeface="Century Gothic" panose="020B0502020202020204" pitchFamily="34" charset="0"/>
                          <a:ea typeface="+mn-ea"/>
                          <a:cs typeface="+mn-cs"/>
                        </a:rPr>
                        <a:t>although</a:t>
                      </a:r>
                      <a:endParaRPr lang="en-GB" sz="1100" b="1" kern="1200" dirty="0">
                        <a:solidFill>
                          <a:schemeClr val="dk1"/>
                        </a:solidFill>
                        <a:effectLst/>
                        <a:latin typeface="Century Gothic" panose="020B0502020202020204" pitchFamily="34" charset="0"/>
                        <a:ea typeface="+mn-ea"/>
                        <a:cs typeface="+mn-cs"/>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7"/>
                  </a:ext>
                </a:extLst>
              </a:tr>
              <a:tr h="368364">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indent="-17145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Use the perfect form of verbs to mark relationships of time and cause</a:t>
                      </a: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8"/>
                  </a:ext>
                </a:extLst>
              </a:tr>
              <a:tr h="368364">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lvl="0" indent="-171450">
                        <a:buSzPct val="10000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Use</a:t>
                      </a:r>
                      <a:r>
                        <a:rPr lang="en-GB" sz="1100" b="1" kern="1200" baseline="0" dirty="0">
                          <a:solidFill>
                            <a:schemeClr val="dk1"/>
                          </a:solidFill>
                          <a:effectLst/>
                          <a:latin typeface="Century Gothic" panose="020B0502020202020204" pitchFamily="34" charset="0"/>
                          <a:ea typeface="+mn-ea"/>
                          <a:cs typeface="+mn-cs"/>
                        </a:rPr>
                        <a:t> </a:t>
                      </a:r>
                      <a:r>
                        <a:rPr lang="en-GB" sz="1100" b="1" kern="1200" dirty="0">
                          <a:solidFill>
                            <a:schemeClr val="dk1"/>
                          </a:solidFill>
                          <a:effectLst/>
                          <a:latin typeface="Century Gothic" panose="020B0502020202020204" pitchFamily="34" charset="0"/>
                          <a:ea typeface="+mn-ea"/>
                          <a:cs typeface="+mn-cs"/>
                        </a:rPr>
                        <a:t>conjunctions, adverbs and prepositions to express time and cause</a:t>
                      </a:r>
                      <a:endParaRPr lang="en-GB" sz="1100" b="1" dirty="0">
                        <a:latin typeface="Century Gothic" pitchFamily="34"/>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9"/>
                  </a:ext>
                </a:extLst>
              </a:tr>
              <a:tr h="368364">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marL="171450" lvl="0" indent="-171450">
                        <a:buSzPct val="10000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Proof-read to check for errors in spelling</a:t>
                      </a:r>
                      <a:r>
                        <a:rPr lang="en-GB" sz="1100" b="1" kern="1200" baseline="0" dirty="0">
                          <a:solidFill>
                            <a:schemeClr val="dk1"/>
                          </a:solidFill>
                          <a:effectLst/>
                          <a:latin typeface="Century Gothic" panose="020B0502020202020204" pitchFamily="34" charset="0"/>
                          <a:ea typeface="+mn-ea"/>
                          <a:cs typeface="+mn-cs"/>
                        </a:rPr>
                        <a:t> and punctuation errors</a:t>
                      </a:r>
                      <a:endParaRPr lang="en-GB" sz="1100" b="1" dirty="0">
                        <a:latin typeface="Century Gothic" pitchFamily="34"/>
                      </a:endParaRPr>
                    </a:p>
                  </a:txBody>
                  <a:tcPr marL="68580" marR="6858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008345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764704"/>
            <a:ext cx="8229600" cy="504056"/>
          </a:xfrm>
        </p:spPr>
        <p:txBody>
          <a:bodyPr>
            <a:normAutofit/>
          </a:bodyPr>
          <a:lstStyle/>
          <a:p>
            <a:pPr algn="ctr"/>
            <a:r>
              <a:rPr lang="en-US" sz="2800" b="1" dirty="0" err="1">
                <a:latin typeface="Century Gothic" pitchFamily="34" charset="0"/>
              </a:rPr>
              <a:t>Maths</a:t>
            </a:r>
            <a:r>
              <a:rPr lang="en-US" sz="2800" b="1" dirty="0">
                <a:latin typeface="Century Gothic" pitchFamily="34" charset="0"/>
              </a:rPr>
              <a:t>: Year 3</a:t>
            </a:r>
            <a:r>
              <a:rPr lang="en-GB" sz="2800" b="1" dirty="0">
                <a:latin typeface="Century Gothic" pitchFamily="34" charset="0"/>
              </a:rPr>
              <a:t> Expectations</a:t>
            </a:r>
          </a:p>
        </p:txBody>
      </p:sp>
      <p:sp>
        <p:nvSpPr>
          <p:cNvPr id="2" name="TextBox 1">
            <a:extLst>
              <a:ext uri="{FF2B5EF4-FFF2-40B4-BE49-F238E27FC236}">
                <a16:creationId xmlns:a16="http://schemas.microsoft.com/office/drawing/2014/main" id="{E0F0A8F0-9FD5-4324-889D-20C07F993313}"/>
              </a:ext>
            </a:extLst>
          </p:cNvPr>
          <p:cNvSpPr txBox="1"/>
          <p:nvPr/>
        </p:nvSpPr>
        <p:spPr>
          <a:xfrm>
            <a:off x="230832" y="1484784"/>
            <a:ext cx="8229600" cy="4401205"/>
          </a:xfrm>
          <a:prstGeom prst="rect">
            <a:avLst/>
          </a:prstGeom>
          <a:noFill/>
        </p:spPr>
        <p:txBody>
          <a:bodyPr wrap="square" rtlCol="0">
            <a:spAutoFit/>
          </a:bodyPr>
          <a:lstStyle/>
          <a:p>
            <a:r>
              <a:rPr lang="en-US" sz="1400" dirty="0">
                <a:latin typeface="Century Gothic" panose="020B0502020202020204" pitchFamily="34" charset="0"/>
              </a:rPr>
              <a:t> Write down all numbers said to them up to 1000</a:t>
            </a:r>
          </a:p>
          <a:p>
            <a:r>
              <a:rPr lang="en-US" sz="1400" dirty="0">
                <a:latin typeface="Century Gothic" panose="020B0502020202020204" pitchFamily="34" charset="0"/>
              </a:rPr>
              <a:t> Know place value of each digit in a 3-digit number</a:t>
            </a:r>
          </a:p>
          <a:p>
            <a:r>
              <a:rPr lang="en-US" sz="1400" dirty="0">
                <a:latin typeface="Century Gothic" panose="020B0502020202020204" pitchFamily="34" charset="0"/>
              </a:rPr>
              <a:t> Order a set of 3-digit numbers: greatest first, smallest first</a:t>
            </a:r>
          </a:p>
          <a:p>
            <a:r>
              <a:rPr lang="en-US" sz="1400" dirty="0">
                <a:latin typeface="Century Gothic" panose="020B0502020202020204" pitchFamily="34" charset="0"/>
              </a:rPr>
              <a:t> Count on and back from any number in 2s, 3s, 4s, 5s, 8s, 10s,   50s, and 100s up to 1000</a:t>
            </a:r>
          </a:p>
          <a:p>
            <a:r>
              <a:rPr lang="en-US" sz="1400" dirty="0">
                <a:latin typeface="Century Gothic" panose="020B0502020202020204" pitchFamily="34" charset="0"/>
              </a:rPr>
              <a:t> Know 100 more than a given number to 1000</a:t>
            </a:r>
          </a:p>
          <a:p>
            <a:r>
              <a:rPr lang="en-US" sz="1400" dirty="0">
                <a:latin typeface="Century Gothic" panose="020B0502020202020204" pitchFamily="34" charset="0"/>
              </a:rPr>
              <a:t> Know 100 less than a given number to 1000</a:t>
            </a:r>
          </a:p>
          <a:p>
            <a:r>
              <a:rPr lang="en-US" sz="1400" dirty="0">
                <a:latin typeface="Century Gothic" panose="020B0502020202020204" pitchFamily="34" charset="0"/>
              </a:rPr>
              <a:t> Add 2 or 3 numbers with 3-digits, using column addition</a:t>
            </a:r>
          </a:p>
          <a:p>
            <a:r>
              <a:rPr lang="en-US" sz="1400" dirty="0">
                <a:latin typeface="Century Gothic" panose="020B0502020202020204" pitchFamily="34" charset="0"/>
              </a:rPr>
              <a:t> Subtract 2 numbers with 3-digits using column subtraction</a:t>
            </a:r>
          </a:p>
          <a:p>
            <a:r>
              <a:rPr lang="en-US" sz="1400" dirty="0">
                <a:latin typeface="Century Gothic" panose="020B0502020202020204" pitchFamily="34" charset="0"/>
              </a:rPr>
              <a:t> Rapid recall: Add rapidly a 3-digit number to a 1-digit    number; to a 10s number; and to a 100s number</a:t>
            </a:r>
          </a:p>
          <a:p>
            <a:r>
              <a:rPr lang="en-US" sz="1400" dirty="0">
                <a:latin typeface="Century Gothic" panose="020B0502020202020204" pitchFamily="34" charset="0"/>
              </a:rPr>
              <a:t> Subtract rapidly a 1-digit number from a 3-digit number; a 10s   number and a 100s number</a:t>
            </a:r>
          </a:p>
          <a:p>
            <a:r>
              <a:rPr lang="en-US" sz="1400" dirty="0">
                <a:latin typeface="Century Gothic" panose="020B0502020202020204" pitchFamily="34" charset="0"/>
              </a:rPr>
              <a:t> Rapid Recall: 2x, 3x, 4x, 5x, 8x, 10s tables and their inverses</a:t>
            </a:r>
          </a:p>
          <a:p>
            <a:r>
              <a:rPr lang="en-US" sz="1400" dirty="0">
                <a:latin typeface="Century Gothic" panose="020B0502020202020204" pitchFamily="34" charset="0"/>
              </a:rPr>
              <a:t> Multiply a 2-digit number by a 1-digit number</a:t>
            </a:r>
          </a:p>
          <a:p>
            <a:r>
              <a:rPr lang="en-US" sz="1400" dirty="0">
                <a:latin typeface="Century Gothic" panose="020B0502020202020204" pitchFamily="34" charset="0"/>
              </a:rPr>
              <a:t> Divide 2, 3, 4, 5, 8 and 10 into a 2-digit number (no remainder)</a:t>
            </a:r>
          </a:p>
          <a:p>
            <a:r>
              <a:rPr lang="en-US" sz="1400" dirty="0">
                <a:latin typeface="Century Gothic" panose="020B0502020202020204" pitchFamily="34" charset="0"/>
              </a:rPr>
              <a:t> Fractions: Find ½,¼,     of a 2-digit number </a:t>
            </a:r>
          </a:p>
          <a:p>
            <a:r>
              <a:rPr lang="en-US" sz="1400" dirty="0">
                <a:latin typeface="Century Gothic" panose="020B0502020202020204" pitchFamily="34" charset="0"/>
              </a:rPr>
              <a:t> Order fractions from ½ to 1/12</a:t>
            </a:r>
          </a:p>
          <a:p>
            <a:r>
              <a:rPr lang="en-US" sz="1400" dirty="0">
                <a:latin typeface="Century Gothic" panose="020B0502020202020204" pitchFamily="34" charset="0"/>
              </a:rPr>
              <a:t> Know pairs of fractions that make up 1 whole</a:t>
            </a:r>
          </a:p>
          <a:p>
            <a:r>
              <a:rPr lang="en-US" sz="1400" dirty="0">
                <a:latin typeface="Century Gothic" panose="020B0502020202020204" pitchFamily="34" charset="0"/>
              </a:rPr>
              <a:t> Know equivalent fractions of ½,¼,     and 1/10</a:t>
            </a:r>
          </a:p>
          <a:p>
            <a:r>
              <a:rPr lang="en-US" sz="1400" dirty="0">
                <a:latin typeface="Century Gothic" panose="020B0502020202020204" pitchFamily="34" charset="0"/>
              </a:rPr>
              <a:t> Add 2 fractions with same denominator</a:t>
            </a:r>
          </a:p>
          <a:p>
            <a:r>
              <a:rPr lang="en-US" sz="1400" dirty="0">
                <a:latin typeface="Century Gothic" panose="020B0502020202020204" pitchFamily="34" charset="0"/>
              </a:rPr>
              <a:t> Subtract 1 fraction from another with same denominator</a:t>
            </a:r>
            <a:endParaRPr lang="en-GB" sz="1400" dirty="0">
              <a:latin typeface="Century Gothic" panose="020B0502020202020204" pitchFamily="34" charset="0"/>
            </a:endParaRPr>
          </a:p>
        </p:txBody>
      </p:sp>
    </p:spTree>
    <p:extLst>
      <p:ext uri="{BB962C8B-B14F-4D97-AF65-F5344CB8AC3E}">
        <p14:creationId xmlns:p14="http://schemas.microsoft.com/office/powerpoint/2010/main" val="3522139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47864" y="692696"/>
            <a:ext cx="2592288" cy="576064"/>
          </a:xfrm>
        </p:spPr>
        <p:txBody>
          <a:bodyPr>
            <a:normAutofit/>
          </a:bodyPr>
          <a:lstStyle/>
          <a:p>
            <a:pPr algn="ctr"/>
            <a:r>
              <a:rPr lang="en-GB" sz="3100" b="1" u="sng" dirty="0">
                <a:latin typeface="Century Gothic" panose="020B0502020202020204" pitchFamily="34" charset="0"/>
              </a:rPr>
              <a:t>Assessment</a:t>
            </a:r>
            <a:r>
              <a:rPr lang="en-GB" sz="2500" b="1" u="sng" dirty="0">
                <a:latin typeface="Century Gothic" panose="020B0502020202020204" pitchFamily="34" charset="0"/>
              </a:rPr>
              <a:t> </a:t>
            </a:r>
          </a:p>
        </p:txBody>
      </p:sp>
      <p:sp>
        <p:nvSpPr>
          <p:cNvPr id="6" name="Content Placeholder 5"/>
          <p:cNvSpPr>
            <a:spLocks noGrp="1"/>
          </p:cNvSpPr>
          <p:nvPr>
            <p:ph idx="1"/>
          </p:nvPr>
        </p:nvSpPr>
        <p:spPr>
          <a:xfrm>
            <a:off x="457200" y="1556792"/>
            <a:ext cx="8229600" cy="4767808"/>
          </a:xfrm>
        </p:spPr>
        <p:txBody>
          <a:bodyPr vert="horz" lIns="91440" tIns="45720" rIns="91440" bIns="45720" anchor="t">
            <a:normAutofit fontScale="92500" lnSpcReduction="20000"/>
          </a:bodyPr>
          <a:lstStyle/>
          <a:p>
            <a:r>
              <a:rPr lang="en-GB" sz="2000" dirty="0">
                <a:latin typeface="Century Gothic" panose="020B0502020202020204" pitchFamily="34" charset="0"/>
              </a:rPr>
              <a:t>Children will complete NFER Tests 3 times a year focusing on Maths, Reading and </a:t>
            </a:r>
            <a:r>
              <a:rPr lang="en-GB" sz="2000" dirty="0" err="1">
                <a:latin typeface="Century Gothic" panose="020B0502020202020204" pitchFamily="34" charset="0"/>
              </a:rPr>
              <a:t>SPaG</a:t>
            </a:r>
            <a:r>
              <a:rPr lang="en-GB" sz="2000" dirty="0">
                <a:latin typeface="Century Gothic" panose="020B0502020202020204" pitchFamily="34" charset="0"/>
              </a:rPr>
              <a:t>. </a:t>
            </a:r>
          </a:p>
          <a:p>
            <a:endParaRPr lang="en-GB" sz="2000" dirty="0">
              <a:latin typeface="Century Gothic" panose="020B0502020202020204" pitchFamily="34" charset="0"/>
            </a:endParaRPr>
          </a:p>
          <a:p>
            <a:r>
              <a:rPr lang="en-GB" sz="2000" dirty="0">
                <a:latin typeface="Century Gothic" panose="020B0502020202020204" pitchFamily="34" charset="0"/>
              </a:rPr>
              <a:t>English assessments will take place 2 times a term. Levels for these assessments will be communicated through parents evenings, mid term and end of year reports.</a:t>
            </a:r>
          </a:p>
          <a:p>
            <a:endParaRPr lang="en-GB" sz="2000" dirty="0">
              <a:latin typeface="Century Gothic" panose="020B0502020202020204" pitchFamily="34" charset="0"/>
            </a:endParaRPr>
          </a:p>
          <a:p>
            <a:r>
              <a:rPr lang="en-GB" sz="2000" dirty="0">
                <a:latin typeface="Century Gothic" panose="020B0502020202020204" pitchFamily="34" charset="0"/>
              </a:rPr>
              <a:t>Maths assessments are completed at the end of each unit and will be used in class to support learning.</a:t>
            </a:r>
          </a:p>
          <a:p>
            <a:pPr marL="0" indent="0">
              <a:buNone/>
            </a:pPr>
            <a:endParaRPr lang="en-GB" sz="2000" dirty="0">
              <a:latin typeface="Century Gothic" panose="020B0502020202020204" pitchFamily="34" charset="0"/>
            </a:endParaRPr>
          </a:p>
          <a:p>
            <a:pPr marL="0" indent="0">
              <a:buNone/>
            </a:pPr>
            <a:r>
              <a:rPr lang="en-GB" sz="2000" dirty="0">
                <a:latin typeface="Century Gothic" panose="020B0502020202020204" pitchFamily="34" charset="0"/>
              </a:rPr>
              <a:t>Levels:</a:t>
            </a:r>
          </a:p>
          <a:p>
            <a:pPr marL="0" indent="0">
              <a:buNone/>
            </a:pPr>
            <a:r>
              <a:rPr lang="en-GB" sz="2000" dirty="0">
                <a:latin typeface="Century Gothic" panose="020B0502020202020204" pitchFamily="34" charset="0"/>
              </a:rPr>
              <a:t>Below Expectations</a:t>
            </a:r>
          </a:p>
          <a:p>
            <a:pPr marL="0" indent="0">
              <a:buNone/>
            </a:pPr>
            <a:r>
              <a:rPr lang="en-GB" sz="2000" dirty="0">
                <a:latin typeface="Century Gothic" panose="020B0502020202020204" pitchFamily="34" charset="0"/>
              </a:rPr>
              <a:t>Working towards age related </a:t>
            </a:r>
          </a:p>
          <a:p>
            <a:pPr marL="0" indent="0">
              <a:buNone/>
            </a:pPr>
            <a:r>
              <a:rPr lang="en-GB" sz="2000" dirty="0">
                <a:latin typeface="Century Gothic" panose="020B0502020202020204" pitchFamily="34" charset="0"/>
              </a:rPr>
              <a:t>Working at age related</a:t>
            </a:r>
          </a:p>
          <a:p>
            <a:pPr marL="0" indent="0">
              <a:buNone/>
            </a:pPr>
            <a:r>
              <a:rPr lang="en-GB" sz="2000" dirty="0">
                <a:latin typeface="Century Gothic" panose="020B0502020202020204" pitchFamily="34" charset="0"/>
              </a:rPr>
              <a:t>Greater depth </a:t>
            </a:r>
          </a:p>
          <a:p>
            <a:pPr marL="0" indent="0">
              <a:buNone/>
            </a:pPr>
            <a:endParaRPr lang="en-GB" sz="2000" dirty="0">
              <a:latin typeface="Century Gothic" panose="020B0502020202020204" pitchFamily="34" charset="0"/>
            </a:endParaRPr>
          </a:p>
          <a:p>
            <a:pPr marL="0" indent="0">
              <a:buNone/>
            </a:pPr>
            <a:r>
              <a:rPr lang="en-GB" sz="2000" dirty="0">
                <a:latin typeface="Century Gothic" panose="020B0502020202020204" pitchFamily="34" charset="0"/>
              </a:rPr>
              <a:t>The jump to KS2 is a big one!</a:t>
            </a:r>
          </a:p>
        </p:txBody>
      </p:sp>
    </p:spTree>
    <p:extLst>
      <p:ext uri="{BB962C8B-B14F-4D97-AF65-F5344CB8AC3E}">
        <p14:creationId xmlns:p14="http://schemas.microsoft.com/office/powerpoint/2010/main" val="3261549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9CB22-993C-7781-3325-77E853FA5739}"/>
              </a:ext>
            </a:extLst>
          </p:cNvPr>
          <p:cNvSpPr>
            <a:spLocks noGrp="1"/>
          </p:cNvSpPr>
          <p:nvPr>
            <p:ph type="title"/>
          </p:nvPr>
        </p:nvSpPr>
        <p:spPr>
          <a:xfrm>
            <a:off x="971600" y="91932"/>
            <a:ext cx="7200800" cy="1143000"/>
          </a:xfrm>
        </p:spPr>
        <p:txBody>
          <a:bodyPr>
            <a:normAutofit/>
          </a:bodyPr>
          <a:lstStyle/>
          <a:p>
            <a:pPr algn="ctr"/>
            <a:r>
              <a:rPr lang="en-US" sz="2800" b="1" u="sng" dirty="0">
                <a:latin typeface="Century Gothic" panose="020B0502020202020204" pitchFamily="34" charset="0"/>
              </a:rPr>
              <a:t>Learning at home</a:t>
            </a:r>
            <a:endParaRPr lang="en-GB" sz="2800" b="1" u="sng"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AAE6EABE-90A2-51F5-7914-02AD97C62EAD}"/>
              </a:ext>
            </a:extLst>
          </p:cNvPr>
          <p:cNvSpPr>
            <a:spLocks noGrp="1"/>
          </p:cNvSpPr>
          <p:nvPr>
            <p:ph idx="1"/>
          </p:nvPr>
        </p:nvSpPr>
        <p:spPr>
          <a:xfrm>
            <a:off x="457200" y="1484784"/>
            <a:ext cx="8229600" cy="4839816"/>
          </a:xfrm>
        </p:spPr>
        <p:txBody>
          <a:bodyPr>
            <a:normAutofit lnSpcReduction="10000"/>
          </a:bodyPr>
          <a:lstStyle/>
          <a:p>
            <a:r>
              <a:rPr lang="en-US" sz="2000" dirty="0">
                <a:latin typeface="Century Gothic" panose="020B0502020202020204" pitchFamily="34" charset="0"/>
              </a:rPr>
              <a:t>TT Rock Stars is a game that enables children to practice their speed and recall of times tables facts –your child will be assigned a times table to </a:t>
            </a:r>
            <a:r>
              <a:rPr lang="en-US" sz="2000" dirty="0" err="1">
                <a:latin typeface="Century Gothic" panose="020B0502020202020204" pitchFamily="34" charset="0"/>
              </a:rPr>
              <a:t>practise</a:t>
            </a:r>
            <a:r>
              <a:rPr lang="en-US" sz="2000" dirty="0">
                <a:latin typeface="Century Gothic" panose="020B0502020202020204" pitchFamily="34" charset="0"/>
              </a:rPr>
              <a:t> and this will be monitored. This should also be completed every week. </a:t>
            </a:r>
            <a:r>
              <a:rPr lang="en-US" sz="2000" dirty="0">
                <a:latin typeface="Century Gothic" panose="020B0502020202020204" pitchFamily="34" charset="0"/>
                <a:hlinkClick r:id="rId2"/>
              </a:rPr>
              <a:t>Times Tables Rock Stars (ttrockstars.com)</a:t>
            </a:r>
            <a:endParaRPr lang="en-US" sz="2000" dirty="0">
              <a:latin typeface="Century Gothic" panose="020B0502020202020204" pitchFamily="34" charset="0"/>
            </a:endParaRPr>
          </a:p>
          <a:p>
            <a:pPr marL="0" indent="0">
              <a:buNone/>
            </a:pPr>
            <a:endParaRPr lang="en-US" sz="2000" dirty="0">
              <a:latin typeface="Century Gothic" panose="020B0502020202020204" pitchFamily="34" charset="0"/>
            </a:endParaRPr>
          </a:p>
          <a:p>
            <a:r>
              <a:rPr lang="en-US" sz="2000" dirty="0">
                <a:latin typeface="Century Gothic" panose="020B0502020202020204" pitchFamily="34" charset="0"/>
              </a:rPr>
              <a:t>Your child will be set a new assignment on the Spelling Shed website each week according to their weekly spellings</a:t>
            </a:r>
            <a:r>
              <a:rPr lang="en-GB" sz="2000" dirty="0">
                <a:latin typeface="Century Gothic" panose="020B0502020202020204" pitchFamily="34" charset="0"/>
              </a:rPr>
              <a:t>. The more practice the better! Children gain rewards on the game the longer they play and this will be monitored this. Stickers will be awarded weekly for accessing this.  </a:t>
            </a:r>
            <a:r>
              <a:rPr lang="en-GB" sz="2000" dirty="0">
                <a:latin typeface="Century Gothic" panose="020B0502020202020204" pitchFamily="34" charset="0"/>
                <a:hlinkClick r:id="rId3"/>
              </a:rPr>
              <a:t>http://play.edshed.com/</a:t>
            </a:r>
            <a:endParaRPr lang="en-GB" sz="2000" dirty="0">
              <a:latin typeface="Century Gothic" panose="020B0502020202020204" pitchFamily="34" charset="0"/>
            </a:endParaRPr>
          </a:p>
          <a:p>
            <a:pPr marL="0" indent="0">
              <a:buNone/>
            </a:pPr>
            <a:endParaRPr lang="en-GB" sz="2000" dirty="0">
              <a:latin typeface="Century Gothic" panose="020B0502020202020204" pitchFamily="34" charset="0"/>
            </a:endParaRPr>
          </a:p>
          <a:p>
            <a:pPr marL="0" indent="0">
              <a:buNone/>
            </a:pPr>
            <a:r>
              <a:rPr lang="en-US" sz="2000" dirty="0">
                <a:latin typeface="Century Gothic" panose="020B0502020202020204" pitchFamily="34" charset="0"/>
              </a:rPr>
              <a:t>Your child’s login for both is in their reading record. Paper copies can be handed out for both if needed.</a:t>
            </a:r>
            <a:endParaRPr lang="en-GB" sz="2000" dirty="0">
              <a:latin typeface="Century Gothic" panose="020B0502020202020204" pitchFamily="34" charset="0"/>
            </a:endParaRPr>
          </a:p>
        </p:txBody>
      </p:sp>
    </p:spTree>
    <p:extLst>
      <p:ext uri="{BB962C8B-B14F-4D97-AF65-F5344CB8AC3E}">
        <p14:creationId xmlns:p14="http://schemas.microsoft.com/office/powerpoint/2010/main" val="131592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4605008"/>
            <a:ext cx="2577722" cy="20307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why is reading so important pict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4475564"/>
            <a:ext cx="2160241" cy="21602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37F663A-AF65-E1A1-CA2B-0465C7398DF9}"/>
              </a:ext>
            </a:extLst>
          </p:cNvPr>
          <p:cNvSpPr txBox="1"/>
          <p:nvPr/>
        </p:nvSpPr>
        <p:spPr>
          <a:xfrm>
            <a:off x="438823" y="1266497"/>
            <a:ext cx="8266354" cy="3139321"/>
          </a:xfrm>
          <a:prstGeom prst="rect">
            <a:avLst/>
          </a:prstGeom>
          <a:noFill/>
        </p:spPr>
        <p:txBody>
          <a:bodyPr wrap="square">
            <a:spAutoFit/>
          </a:bodyPr>
          <a:lstStyle/>
          <a:p>
            <a:pPr marL="0" indent="0">
              <a:buNone/>
            </a:pPr>
            <a:r>
              <a:rPr lang="en-GB" sz="1800" dirty="0">
                <a:latin typeface="Century Gothic" panose="020B0502020202020204" pitchFamily="34" charset="0"/>
              </a:rPr>
              <a:t>Reading at home– Your child will be sent home with a reading book matched to their level. If your child is still on our phonics scheme, this will be different (same as year 1/2). </a:t>
            </a:r>
            <a:r>
              <a:rPr lang="en-US" sz="1800" dirty="0">
                <a:latin typeface="Century Gothic" panose="020B0502020202020204" pitchFamily="34" charset="0"/>
              </a:rPr>
              <a:t>It is important that they are listened to regularly and we ask you to do this at least 3 x per week. Reading records should be signed to log this</a:t>
            </a:r>
            <a:r>
              <a:rPr lang="en-US" dirty="0">
                <a:latin typeface="Century Gothic" panose="020B0502020202020204" pitchFamily="34" charset="0"/>
              </a:rPr>
              <a:t> and we aim to change shorter books after three reads or once completed if a longer/ chapter book.</a:t>
            </a:r>
            <a:endParaRPr lang="en-US" sz="1800" dirty="0">
              <a:latin typeface="Century Gothic" panose="020B0502020202020204" pitchFamily="34" charset="0"/>
            </a:endParaRPr>
          </a:p>
          <a:p>
            <a:pPr marL="0" indent="0">
              <a:buNone/>
            </a:pPr>
            <a:endParaRPr lang="en-US" dirty="0">
              <a:latin typeface="Century Gothic" panose="020B0502020202020204" pitchFamily="34" charset="0"/>
            </a:endParaRPr>
          </a:p>
          <a:p>
            <a:pPr marL="0" indent="0">
              <a:buNone/>
            </a:pPr>
            <a:r>
              <a:rPr lang="en-US" sz="1800" dirty="0">
                <a:latin typeface="Century Gothic" panose="020B0502020202020204" pitchFamily="34" charset="0"/>
              </a:rPr>
              <a:t>We wil</a:t>
            </a:r>
            <a:r>
              <a:rPr lang="en-US" dirty="0">
                <a:latin typeface="Century Gothic" panose="020B0502020202020204" pitchFamily="34" charset="0"/>
              </a:rPr>
              <a:t>l be going to the school library once a week on a Thursday so please remember to bring books back each week to swap them.</a:t>
            </a:r>
          </a:p>
          <a:p>
            <a:pPr marL="0" indent="0">
              <a:buNone/>
            </a:pPr>
            <a:endParaRPr lang="en-US" sz="1800" dirty="0">
              <a:latin typeface="Century Gothic" panose="020B0502020202020204" pitchFamily="34" charset="0"/>
            </a:endParaRPr>
          </a:p>
          <a:p>
            <a:pPr marL="0" indent="0">
              <a:buNone/>
            </a:pPr>
            <a:r>
              <a:rPr lang="en-US" dirty="0">
                <a:latin typeface="Century Gothic" panose="020B0502020202020204" pitchFamily="34" charset="0"/>
              </a:rPr>
              <a:t>We ask for a £5 donation on MCAS if any books are lost or damaged.</a:t>
            </a:r>
            <a:endParaRPr lang="en-GB" sz="1800" dirty="0">
              <a:latin typeface="Century Gothic" panose="020B0502020202020204" pitchFamily="34" charset="0"/>
            </a:endParaRPr>
          </a:p>
        </p:txBody>
      </p:sp>
      <p:sp>
        <p:nvSpPr>
          <p:cNvPr id="4" name="Title 1">
            <a:extLst>
              <a:ext uri="{FF2B5EF4-FFF2-40B4-BE49-F238E27FC236}">
                <a16:creationId xmlns:a16="http://schemas.microsoft.com/office/drawing/2014/main" id="{4B81E5DE-2CCF-4F67-BE18-90633AC0568A}"/>
              </a:ext>
            </a:extLst>
          </p:cNvPr>
          <p:cNvSpPr>
            <a:spLocks noGrp="1"/>
          </p:cNvSpPr>
          <p:nvPr>
            <p:ph type="title"/>
          </p:nvPr>
        </p:nvSpPr>
        <p:spPr>
          <a:xfrm>
            <a:off x="683568" y="332656"/>
            <a:ext cx="8229600" cy="864096"/>
          </a:xfrm>
        </p:spPr>
        <p:txBody>
          <a:bodyPr>
            <a:normAutofit/>
          </a:bodyPr>
          <a:lstStyle/>
          <a:p>
            <a:pPr algn="ctr"/>
            <a:r>
              <a:rPr lang="en-US" sz="2800" b="1" u="sng" dirty="0">
                <a:latin typeface="Century Gothic" panose="020B0502020202020204" pitchFamily="34" charset="0"/>
              </a:rPr>
              <a:t>Reading</a:t>
            </a:r>
            <a:endParaRPr lang="en-GB" sz="2800" b="1" u="sng" dirty="0">
              <a:latin typeface="Century Gothic" panose="020B0502020202020204" pitchFamily="34" charset="0"/>
            </a:endParaRPr>
          </a:p>
        </p:txBody>
      </p:sp>
    </p:spTree>
    <p:extLst>
      <p:ext uri="{BB962C8B-B14F-4D97-AF65-F5344CB8AC3E}">
        <p14:creationId xmlns:p14="http://schemas.microsoft.com/office/powerpoint/2010/main" val="41332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FC25E-9987-31A3-9023-0FE3C46B3387}"/>
              </a:ext>
            </a:extLst>
          </p:cNvPr>
          <p:cNvSpPr>
            <a:spLocks noGrp="1"/>
          </p:cNvSpPr>
          <p:nvPr>
            <p:ph type="title"/>
          </p:nvPr>
        </p:nvSpPr>
        <p:spPr>
          <a:xfrm>
            <a:off x="683568" y="332656"/>
            <a:ext cx="8229600" cy="864096"/>
          </a:xfrm>
        </p:spPr>
        <p:txBody>
          <a:bodyPr>
            <a:normAutofit/>
          </a:bodyPr>
          <a:lstStyle/>
          <a:p>
            <a:pPr algn="ctr"/>
            <a:r>
              <a:rPr lang="en-US" sz="2800" b="1" u="sng" dirty="0">
                <a:latin typeface="Century Gothic" panose="020B0502020202020204" pitchFamily="34" charset="0"/>
              </a:rPr>
              <a:t>Communication</a:t>
            </a:r>
            <a:endParaRPr lang="en-GB" sz="2800" b="1" u="sng"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07076765-074C-D5B2-FD8A-787DB866339B}"/>
              </a:ext>
            </a:extLst>
          </p:cNvPr>
          <p:cNvSpPr>
            <a:spLocks noGrp="1"/>
          </p:cNvSpPr>
          <p:nvPr>
            <p:ph idx="1"/>
          </p:nvPr>
        </p:nvSpPr>
        <p:spPr/>
        <p:txBody>
          <a:bodyPr>
            <a:normAutofit fontScale="92500" lnSpcReduction="20000"/>
          </a:bodyPr>
          <a:lstStyle/>
          <a:p>
            <a:r>
              <a:rPr lang="en-US" sz="2400" dirty="0">
                <a:latin typeface="Century Gothic" panose="020B0502020202020204" pitchFamily="34" charset="0"/>
              </a:rPr>
              <a:t>School will contact you through the MCAS App (My Child At School) – Please ensure your push notifications are on so you can be notified with these.</a:t>
            </a:r>
          </a:p>
          <a:p>
            <a:endParaRPr lang="en-US" sz="2400" dirty="0">
              <a:latin typeface="Century Gothic" panose="020B0502020202020204" pitchFamily="34" charset="0"/>
            </a:endParaRPr>
          </a:p>
          <a:p>
            <a:r>
              <a:rPr lang="en-US" sz="2400" dirty="0">
                <a:latin typeface="Century Gothic" panose="020B0502020202020204" pitchFamily="34" charset="0"/>
              </a:rPr>
              <a:t>Emails to the school office is a preferred way to contact school for non urgent enquiries. We aim to acknowledge you within 2 days and this will be followed up as per the home/school policy.</a:t>
            </a:r>
          </a:p>
          <a:p>
            <a:endParaRPr lang="en-US" sz="2400" dirty="0">
              <a:latin typeface="Century Gothic" panose="020B0502020202020204" pitchFamily="34" charset="0"/>
            </a:endParaRPr>
          </a:p>
          <a:p>
            <a:r>
              <a:rPr lang="en-US" sz="2400" dirty="0">
                <a:latin typeface="Century Gothic" panose="020B0502020202020204" pitchFamily="34" charset="0"/>
              </a:rPr>
              <a:t>Phone calls will still be made when required such as first aid.</a:t>
            </a:r>
          </a:p>
          <a:p>
            <a:endParaRPr lang="en-US" sz="2400" dirty="0">
              <a:latin typeface="Century Gothic" panose="020B0502020202020204" pitchFamily="34" charset="0"/>
            </a:endParaRPr>
          </a:p>
          <a:p>
            <a:r>
              <a:rPr lang="en-US" sz="2400" dirty="0">
                <a:latin typeface="Century Gothic" panose="020B0502020202020204" pitchFamily="34" charset="0"/>
              </a:rPr>
              <a:t>Please refer to the home/school policy on the website for further information.</a:t>
            </a:r>
          </a:p>
        </p:txBody>
      </p:sp>
    </p:spTree>
    <p:extLst>
      <p:ext uri="{BB962C8B-B14F-4D97-AF65-F5344CB8AC3E}">
        <p14:creationId xmlns:p14="http://schemas.microsoft.com/office/powerpoint/2010/main" val="1094688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35696" y="521834"/>
            <a:ext cx="5472608" cy="708688"/>
          </a:xfrm>
        </p:spPr>
        <p:txBody>
          <a:bodyPr>
            <a:normAutofit/>
          </a:bodyPr>
          <a:lstStyle/>
          <a:p>
            <a:pPr algn="ctr"/>
            <a:r>
              <a:rPr lang="en-GB" sz="2800" b="1" u="sng" dirty="0">
                <a:latin typeface="Century Gothic" panose="020B0502020202020204" pitchFamily="34" charset="0"/>
              </a:rPr>
              <a:t>Extra Information</a:t>
            </a:r>
          </a:p>
        </p:txBody>
      </p:sp>
      <p:sp>
        <p:nvSpPr>
          <p:cNvPr id="6" name="Content Placeholder 5"/>
          <p:cNvSpPr>
            <a:spLocks noGrp="1"/>
          </p:cNvSpPr>
          <p:nvPr>
            <p:ph idx="1"/>
          </p:nvPr>
        </p:nvSpPr>
        <p:spPr>
          <a:xfrm>
            <a:off x="457200" y="1964228"/>
            <a:ext cx="8229600" cy="3985052"/>
          </a:xfrm>
        </p:spPr>
        <p:txBody>
          <a:bodyPr>
            <a:normAutofit/>
          </a:bodyPr>
          <a:lstStyle/>
          <a:p>
            <a:pPr marL="0" indent="0">
              <a:buNone/>
            </a:pPr>
            <a:endParaRPr lang="en-GB" sz="2000" dirty="0">
              <a:latin typeface="Century Gothic" panose="020B0502020202020204" pitchFamily="34" charset="0"/>
            </a:endParaRPr>
          </a:p>
          <a:p>
            <a:r>
              <a:rPr lang="en-US" sz="2000" dirty="0">
                <a:latin typeface="Century Gothic" panose="020B0502020202020204" pitchFamily="34" charset="0"/>
              </a:rPr>
              <a:t>P.E will take place on Monday and Wednesday. </a:t>
            </a:r>
          </a:p>
          <a:p>
            <a:pPr marL="0" indent="0">
              <a:buNone/>
            </a:pPr>
            <a:endParaRPr lang="en-US" sz="2000" dirty="0">
              <a:latin typeface="Century Gothic" panose="020B0502020202020204" pitchFamily="34" charset="0"/>
            </a:endParaRPr>
          </a:p>
          <a:p>
            <a:r>
              <a:rPr lang="en-US" sz="2000" dirty="0">
                <a:latin typeface="Century Gothic" panose="020B0502020202020204" pitchFamily="34" charset="0"/>
              </a:rPr>
              <a:t>At the moment children should have their outdoor PE kit which is a t-shirt, navy bottoms, a jumper and trainers. </a:t>
            </a:r>
          </a:p>
          <a:p>
            <a:pPr marL="0" indent="0">
              <a:buNone/>
            </a:pPr>
            <a:endParaRPr lang="en-US" sz="2000" dirty="0">
              <a:latin typeface="Century Gothic" panose="020B0502020202020204" pitchFamily="34" charset="0"/>
            </a:endParaRPr>
          </a:p>
          <a:p>
            <a:r>
              <a:rPr lang="en-US" sz="2000" dirty="0">
                <a:latin typeface="Century Gothic" panose="020B0502020202020204" pitchFamily="34" charset="0"/>
              </a:rPr>
              <a:t>Snack is not provided in Year 3 so please ensure children have a small piece of fruit or healthy snack for break times.</a:t>
            </a:r>
            <a:endParaRPr lang="en-GB" sz="2000" dirty="0">
              <a:latin typeface="Century Gothic" panose="020B0502020202020204" pitchFamily="34" charset="0"/>
            </a:endParaRPr>
          </a:p>
        </p:txBody>
      </p:sp>
    </p:spTree>
    <p:extLst>
      <p:ext uri="{BB962C8B-B14F-4D97-AF65-F5344CB8AC3E}">
        <p14:creationId xmlns:p14="http://schemas.microsoft.com/office/powerpoint/2010/main" val="30354156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3246</TotalTime>
  <Words>1432</Words>
  <Application>Microsoft Office PowerPoint</Application>
  <PresentationFormat>On-screen Show (4:3)</PresentationFormat>
  <Paragraphs>129</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Constantia</vt:lpstr>
      <vt:lpstr>Wingdings 2</vt:lpstr>
      <vt:lpstr>Flow</vt:lpstr>
      <vt:lpstr>St Michaels and All Angels Curriculum Evening 2026/27   </vt:lpstr>
      <vt:lpstr>PowerPoint Presentation</vt:lpstr>
      <vt:lpstr>PowerPoint Presentation</vt:lpstr>
      <vt:lpstr>PSHCE</vt:lpstr>
      <vt:lpstr>20 things to do during your time at St Michaels</vt:lpstr>
      <vt:lpstr>What do we learn in Year 3?</vt:lpstr>
      <vt:lpstr>Reading: Year 3  Expectations</vt:lpstr>
      <vt:lpstr>Reading: Year 3 Expectations</vt:lpstr>
      <vt:lpstr>Writing: Year 3 Expectations</vt:lpstr>
      <vt:lpstr>Maths: Year 3 Expectations</vt:lpstr>
      <vt:lpstr>Assessment </vt:lpstr>
      <vt:lpstr>Learning at home</vt:lpstr>
      <vt:lpstr>Reading</vt:lpstr>
      <vt:lpstr>Communication</vt:lpstr>
      <vt:lpstr>Extra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Year 2 Expectations</dc:title>
  <dc:creator>Chloe Shields</dc:creator>
  <cp:lastModifiedBy>Juliette Craven</cp:lastModifiedBy>
  <cp:revision>60</cp:revision>
  <dcterms:created xsi:type="dcterms:W3CDTF">2016-09-12T12:56:44Z</dcterms:created>
  <dcterms:modified xsi:type="dcterms:W3CDTF">2026-09-17T14:41:34Z</dcterms:modified>
</cp:coreProperties>
</file>