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25"/>
  </p:notesMasterIdLst>
  <p:sldIdLst>
    <p:sldId id="266" r:id="rId2"/>
    <p:sldId id="290" r:id="rId3"/>
    <p:sldId id="275" r:id="rId4"/>
    <p:sldId id="289" r:id="rId5"/>
    <p:sldId id="279" r:id="rId6"/>
    <p:sldId id="280" r:id="rId7"/>
    <p:sldId id="285" r:id="rId8"/>
    <p:sldId id="281" r:id="rId9"/>
    <p:sldId id="286" r:id="rId10"/>
    <p:sldId id="282" r:id="rId11"/>
    <p:sldId id="284" r:id="rId12"/>
    <p:sldId id="287" r:id="rId13"/>
    <p:sldId id="288" r:id="rId14"/>
    <p:sldId id="265" r:id="rId15"/>
    <p:sldId id="291" r:id="rId16"/>
    <p:sldId id="292" r:id="rId17"/>
    <p:sldId id="277" r:id="rId18"/>
    <p:sldId id="260" r:id="rId19"/>
    <p:sldId id="257" r:id="rId20"/>
    <p:sldId id="258" r:id="rId21"/>
    <p:sldId id="259" r:id="rId22"/>
    <p:sldId id="270" r:id="rId23"/>
    <p:sldId id="293"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85" autoAdjust="0"/>
    <p:restoredTop sz="90828" autoAdjust="0"/>
  </p:normalViewPr>
  <p:slideViewPr>
    <p:cSldViewPr>
      <p:cViewPr varScale="1">
        <p:scale>
          <a:sx n="106" d="100"/>
          <a:sy n="106" d="100"/>
        </p:scale>
        <p:origin x="1782" y="11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983CAEC-1F3F-4C54-8FE1-A17532A2CA3B}" type="datetimeFigureOut">
              <a:rPr lang="en-GB" smtClean="0"/>
              <a:t>17/09/2026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78E526C-1A33-4840-A014-C745F2633B98}" type="slidenum">
              <a:rPr lang="en-GB" smtClean="0"/>
              <a:t>‹#›</a:t>
            </a:fld>
            <a:endParaRPr lang="en-GB"/>
          </a:p>
        </p:txBody>
      </p:sp>
    </p:spTree>
    <p:extLst>
      <p:ext uri="{BB962C8B-B14F-4D97-AF65-F5344CB8AC3E}">
        <p14:creationId xmlns:p14="http://schemas.microsoft.com/office/powerpoint/2010/main" val="46248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Your child will be set a new assignment on the Spelling Shed website each week. Your child’s login is in their reading record. </a:t>
            </a:r>
            <a:r>
              <a:rPr lang="en-GB" dirty="0"/>
              <a:t>The website contains games to help your child consolidate their spellings for the week. The more practice the better! Children gain rewards on the game the longer they play and the teacher can monitor this. Stickers will be awarded weekly for accessing this. </a:t>
            </a:r>
          </a:p>
          <a:p>
            <a:endParaRPr lang="en-GB" dirty="0"/>
          </a:p>
          <a:p>
            <a:endParaRPr lang="en-GB" dirty="0"/>
          </a:p>
        </p:txBody>
      </p:sp>
      <p:sp>
        <p:nvSpPr>
          <p:cNvPr id="4" name="Slide Number Placeholder 3"/>
          <p:cNvSpPr>
            <a:spLocks noGrp="1"/>
          </p:cNvSpPr>
          <p:nvPr>
            <p:ph type="sldNum" sz="quarter" idx="5"/>
          </p:nvPr>
        </p:nvSpPr>
        <p:spPr/>
        <p:txBody>
          <a:bodyPr/>
          <a:lstStyle/>
          <a:p>
            <a:fld id="{8E941BA8-F73A-4657-8591-65F4A34F7D52}" type="slidenum">
              <a:rPr lang="en-GB" smtClean="0"/>
              <a:t>20</a:t>
            </a:fld>
            <a:endParaRPr lang="en-GB"/>
          </a:p>
        </p:txBody>
      </p:sp>
    </p:spTree>
    <p:extLst>
      <p:ext uri="{BB962C8B-B14F-4D97-AF65-F5344CB8AC3E}">
        <p14:creationId xmlns:p14="http://schemas.microsoft.com/office/powerpoint/2010/main" val="3193559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Times tables rock stars is a game that enables children to practice their speed and recall of times tables facts – the teacher will set your child a times table to practice and monitor their progress. This should also be completed every week. The longer spent on there, the more coins accumulated!</a:t>
            </a:r>
            <a:endParaRPr lang="en-GB" dirty="0"/>
          </a:p>
        </p:txBody>
      </p:sp>
      <p:sp>
        <p:nvSpPr>
          <p:cNvPr id="4" name="Slide Number Placeholder 3"/>
          <p:cNvSpPr>
            <a:spLocks noGrp="1"/>
          </p:cNvSpPr>
          <p:nvPr>
            <p:ph type="sldNum" sz="quarter" idx="5"/>
          </p:nvPr>
        </p:nvSpPr>
        <p:spPr/>
        <p:txBody>
          <a:bodyPr/>
          <a:lstStyle/>
          <a:p>
            <a:fld id="{8E941BA8-F73A-4657-8591-65F4A34F7D52}" type="slidenum">
              <a:rPr lang="en-GB" smtClean="0"/>
              <a:t>21</a:t>
            </a:fld>
            <a:endParaRPr lang="en-GB"/>
          </a:p>
        </p:txBody>
      </p:sp>
    </p:spTree>
    <p:extLst>
      <p:ext uri="{BB962C8B-B14F-4D97-AF65-F5344CB8AC3E}">
        <p14:creationId xmlns:p14="http://schemas.microsoft.com/office/powerpoint/2010/main" val="2870160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fld id="{F88F7230-E6BA-4811-A29B-5607CAAD2E28}" type="datetimeFigureOut">
              <a:rPr lang="en-GB" smtClean="0"/>
              <a:t>17/09/2026</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2376F6F2-338F-4008-B9E0-F51437EC1288}"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88F7230-E6BA-4811-A29B-5607CAAD2E28}"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F88F7230-E6BA-4811-A29B-5607CAAD2E28}"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fld id="{F88F7230-E6BA-4811-A29B-5607CAAD2E28}"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8F7230-E6BA-4811-A29B-5607CAAD2E28}"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F88F7230-E6BA-4811-A29B-5607CAAD2E28}"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F88F7230-E6BA-4811-A29B-5607CAAD2E28}"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2376F6F2-338F-4008-B9E0-F51437EC1288}"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F88F7230-E6BA-4811-A29B-5607CAAD2E28}"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376F6F2-338F-4008-B9E0-F51437EC128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88F7230-E6BA-4811-A29B-5607CAAD2E28}" type="datetimeFigureOut">
              <a:rPr lang="en-GB" smtClean="0"/>
              <a:t>17/09/2026</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376F6F2-338F-4008-B9E0-F51437EC1288}"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cid:FBA51BF5-08CA-4D17-AEAA-FC9D577C44CB"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tmp"/><Relationship Id="rId2" Type="http://schemas.openxmlformats.org/officeDocument/2006/relationships/image" Target="../media/image12.tmp"/><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4.tmp"/><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5.tmp"/><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6.tmp"/><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tmp"/><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8.tmp"/><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9.tmp"/><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0.tmp"/><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67868"/>
            <a:ext cx="8229600" cy="888107"/>
          </a:xfrm>
        </p:spPr>
        <p:txBody>
          <a:bodyPr>
            <a:noAutofit/>
          </a:bodyPr>
          <a:lstStyle/>
          <a:p>
            <a:pPr algn="ctr"/>
            <a:r>
              <a:rPr lang="en-GB" sz="3200" b="1" dirty="0">
                <a:latin typeface="Century Gothic" panose="020B0502020202020204" pitchFamily="34" charset="0"/>
              </a:rPr>
              <a:t>St Michaels and All Angels Curriculum Evening 2025</a:t>
            </a:r>
            <a:br>
              <a:rPr lang="en-GB" sz="3200" b="1" dirty="0">
                <a:latin typeface="Century Gothic" panose="020B0502020202020204" pitchFamily="34" charset="0"/>
              </a:rPr>
            </a:br>
            <a:br>
              <a:rPr lang="en-GB" sz="3200" b="1" dirty="0">
                <a:latin typeface="Century Gothic" panose="020B0502020202020204" pitchFamily="34" charset="0"/>
              </a:rPr>
            </a:br>
            <a:br>
              <a:rPr lang="en-GB" sz="3200" b="1" dirty="0">
                <a:latin typeface="Century Gothic" panose="020B0502020202020204" pitchFamily="34" charset="0"/>
              </a:rPr>
            </a:br>
            <a:endParaRPr lang="en-GB" sz="3200" b="1" dirty="0"/>
          </a:p>
        </p:txBody>
      </p:sp>
      <p:sp>
        <p:nvSpPr>
          <p:cNvPr id="3" name="Content Placeholder 2"/>
          <p:cNvSpPr>
            <a:spLocks noGrp="1"/>
          </p:cNvSpPr>
          <p:nvPr>
            <p:ph idx="1"/>
          </p:nvPr>
        </p:nvSpPr>
        <p:spPr>
          <a:xfrm>
            <a:off x="457200" y="2924944"/>
            <a:ext cx="8229600" cy="3399656"/>
          </a:xfrm>
        </p:spPr>
        <p:txBody>
          <a:bodyPr>
            <a:normAutofit/>
          </a:bodyPr>
          <a:lstStyle/>
          <a:p>
            <a:pPr marL="0" indent="0" algn="ctr">
              <a:buNone/>
            </a:pPr>
            <a:endParaRPr lang="en-GB" sz="2400" dirty="0">
              <a:latin typeface="Century Gothic" panose="020B0502020202020204" pitchFamily="34" charset="0"/>
            </a:endParaRPr>
          </a:p>
          <a:p>
            <a:pPr algn="ctr"/>
            <a:endParaRPr lang="en-GB" sz="3200" dirty="0">
              <a:solidFill>
                <a:schemeClr val="accent1">
                  <a:lumMod val="50000"/>
                </a:schemeClr>
              </a:solidFill>
              <a:latin typeface="Century Gothic" panose="020B0502020202020204" pitchFamily="34" charset="0"/>
            </a:endParaRPr>
          </a:p>
          <a:p>
            <a:pPr marL="0" indent="0" algn="ctr">
              <a:buNone/>
            </a:pPr>
            <a:endParaRPr lang="en-GB" sz="3200" dirty="0">
              <a:solidFill>
                <a:schemeClr val="accent1">
                  <a:lumMod val="50000"/>
                </a:schemeClr>
              </a:solidFill>
              <a:latin typeface="Century Gothic" panose="020B0502020202020204" pitchFamily="34" charset="0"/>
            </a:endParaRPr>
          </a:p>
          <a:p>
            <a:pPr marL="0" indent="0" algn="ctr">
              <a:buNone/>
            </a:pPr>
            <a:r>
              <a:rPr lang="en-GB" sz="3200" dirty="0">
                <a:solidFill>
                  <a:schemeClr val="accent1">
                    <a:lumMod val="50000"/>
                  </a:schemeClr>
                </a:solidFill>
                <a:latin typeface="Century Gothic" panose="020B0502020202020204" pitchFamily="34" charset="0"/>
              </a:rPr>
              <a:t>Welcome to Year 5 </a:t>
            </a:r>
          </a:p>
          <a:p>
            <a:pPr marL="0" indent="0" algn="ctr">
              <a:buNone/>
            </a:pPr>
            <a:endParaRPr lang="en-GB" sz="3200" dirty="0">
              <a:solidFill>
                <a:schemeClr val="accent1">
                  <a:lumMod val="50000"/>
                </a:schemeClr>
              </a:solidFill>
              <a:latin typeface="Century Gothic" panose="020B0502020202020204" pitchFamily="34" charset="0"/>
            </a:endParaRPr>
          </a:p>
          <a:p>
            <a:pPr marL="0" indent="0" algn="ctr">
              <a:buNone/>
            </a:pPr>
            <a:r>
              <a:rPr lang="en-GB" sz="3200" dirty="0">
                <a:solidFill>
                  <a:schemeClr val="accent1">
                    <a:lumMod val="50000"/>
                  </a:schemeClr>
                </a:solidFill>
                <a:latin typeface="Century Gothic" panose="020B0502020202020204" pitchFamily="34" charset="0"/>
              </a:rPr>
              <a:t>Miss Stewart</a:t>
            </a:r>
          </a:p>
        </p:txBody>
      </p:sp>
      <p:sp>
        <p:nvSpPr>
          <p:cNvPr id="4"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4097" name="232bcb39-68ec-4b4a-924a-89c405bc9aad" descr="cid:FBA51BF5-08CA-4D17-AEAA-FC9D577C44CB"/>
          <p:cNvPicPr>
            <a:picLocks noChangeAspect="1" noChangeArrowheads="1"/>
          </p:cNvPicPr>
          <p:nvPr/>
        </p:nvPicPr>
        <p:blipFill>
          <a:blip r:embed="rId2" r:link="rId3" cstate="print">
            <a:extLst>
              <a:ext uri="{28A0092B-C50C-407E-A947-70E740481C1C}">
                <a14:useLocalDpi xmlns:a14="http://schemas.microsoft.com/office/drawing/2010/main" val="0"/>
              </a:ext>
            </a:extLst>
          </a:blip>
          <a:srcRect/>
          <a:stretch>
            <a:fillRect/>
          </a:stretch>
        </p:blipFill>
        <p:spPr bwMode="auto">
          <a:xfrm>
            <a:off x="7668344" y="678979"/>
            <a:ext cx="1052513" cy="10858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3"/>
          <p:cNvSpPr>
            <a:spLocks noChangeArrowheads="1"/>
          </p:cNvSpPr>
          <p:nvPr/>
        </p:nvSpPr>
        <p:spPr bwMode="auto">
          <a:xfrm>
            <a:off x="0" y="764704"/>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1pPr>
            <a:lvl2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2pPr>
            <a:lvl3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3pPr>
            <a:lvl4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4pPr>
            <a:lvl5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5pPr>
            <a:lvl6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6pPr>
            <a:lvl7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7pPr>
            <a:lvl8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8pPr>
            <a:lvl9pPr fontAlgn="base">
              <a:spcBef>
                <a:spcPct val="0"/>
              </a:spcBef>
              <a:spcAft>
                <a:spcPct val="0"/>
              </a:spcAft>
              <a:tabLst>
                <a:tab pos="2865438" algn="ctr"/>
                <a:tab pos="5730875" algn="r"/>
              </a:tabLs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tab pos="2865438" algn="ctr"/>
                <a:tab pos="5730875" algn="r"/>
              </a:tabLst>
            </a:pPr>
            <a:r>
              <a:rPr kumimoji="0" lang="en-GB" altLang="en-US" sz="1400" b="1" i="0" u="none" strike="noStrike" cap="none" normalizeH="0" baseline="0" dirty="0">
                <a:ln>
                  <a:noFill/>
                </a:ln>
                <a:solidFill>
                  <a:srgbClr val="365F91"/>
                </a:solidFill>
                <a:effectLst/>
                <a:latin typeface="Century Gothic" pitchFamily="34" charset="0"/>
                <a:ea typeface="Times New Roman" pitchFamily="18" charset="0"/>
                <a:cs typeface="Arial" pitchFamily="34" charset="0"/>
              </a:rPr>
              <a:t>ST MICHAEL &amp; ALL ANGELS C. E. (FOUNDATION) PRIMARY </a:t>
            </a:r>
            <a:endParaRPr kumimoji="0" lang="en-GB" altLang="en-US" sz="800" b="0" i="0" u="none" strike="noStrike" cap="none" normalizeH="0" baseline="0" dirty="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tab pos="2865438" algn="ctr"/>
                <a:tab pos="5730875" algn="r"/>
              </a:tabLst>
            </a:pPr>
            <a:r>
              <a:rPr kumimoji="0" lang="en-GB" altLang="en-US" sz="1400" b="1" i="0" u="none" strike="noStrike" cap="none" normalizeH="0" baseline="0" dirty="0">
                <a:ln>
                  <a:noFill/>
                </a:ln>
                <a:solidFill>
                  <a:srgbClr val="365F91"/>
                </a:solidFill>
                <a:effectLst/>
                <a:latin typeface="Century Gothic" pitchFamily="34" charset="0"/>
                <a:ea typeface="Times New Roman" pitchFamily="18" charset="0"/>
                <a:cs typeface="Arial" pitchFamily="34" charset="0"/>
              </a:rPr>
              <a:t>AND PRE-SCHOOL</a:t>
            </a:r>
            <a:endParaRPr kumimoji="0" lang="en-GB" altLang="en-US" sz="1800" b="0" i="0" u="none" strike="noStrike" cap="none" normalizeH="0" baseline="0" dirty="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388294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4C5DF-DBCE-3B5F-B919-2DC427325DC9}"/>
              </a:ext>
            </a:extLst>
          </p:cNvPr>
          <p:cNvSpPr>
            <a:spLocks noGrp="1"/>
          </p:cNvSpPr>
          <p:nvPr>
            <p:ph type="title"/>
          </p:nvPr>
        </p:nvSpPr>
        <p:spPr/>
        <p:txBody>
          <a:bodyPr/>
          <a:lstStyle/>
          <a:p>
            <a:pPr algn="ctr"/>
            <a:r>
              <a:rPr lang="en-GB" dirty="0">
                <a:latin typeface="Century Gothic" panose="020B0502020202020204" pitchFamily="34" charset="0"/>
              </a:rPr>
              <a:t>Our Staff</a:t>
            </a:r>
          </a:p>
        </p:txBody>
      </p:sp>
      <p:pic>
        <p:nvPicPr>
          <p:cNvPr id="7" name="Picture 6">
            <a:extLst>
              <a:ext uri="{FF2B5EF4-FFF2-40B4-BE49-F238E27FC236}">
                <a16:creationId xmlns:a16="http://schemas.microsoft.com/office/drawing/2014/main" id="{92E6CA7A-B0DB-DB6F-760C-78A4BF8675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83000" y="2724913"/>
            <a:ext cx="1778000" cy="2286000"/>
          </a:xfrm>
          <a:prstGeom prst="rect">
            <a:avLst/>
          </a:prstGeom>
        </p:spPr>
      </p:pic>
      <p:pic>
        <p:nvPicPr>
          <p:cNvPr id="11" name="Picture 10">
            <a:extLst>
              <a:ext uri="{FF2B5EF4-FFF2-40B4-BE49-F238E27FC236}">
                <a16:creationId xmlns:a16="http://schemas.microsoft.com/office/drawing/2014/main" id="{2087E7B3-0F44-1F44-5ED0-78B4C33738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12160" y="2724913"/>
            <a:ext cx="1828800" cy="2286000"/>
          </a:xfrm>
          <a:prstGeom prst="rect">
            <a:avLst/>
          </a:prstGeom>
        </p:spPr>
      </p:pic>
      <p:pic>
        <p:nvPicPr>
          <p:cNvPr id="13" name="Picture 12">
            <a:extLst>
              <a:ext uri="{FF2B5EF4-FFF2-40B4-BE49-F238E27FC236}">
                <a16:creationId xmlns:a16="http://schemas.microsoft.com/office/drawing/2014/main" id="{65BE8B7E-29A3-F2E3-3F13-9F1C825E95E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59632" y="2724913"/>
            <a:ext cx="1524000" cy="2286000"/>
          </a:xfrm>
          <a:prstGeom prst="rect">
            <a:avLst/>
          </a:prstGeom>
        </p:spPr>
      </p:pic>
      <p:sp>
        <p:nvSpPr>
          <p:cNvPr id="14" name="TextBox 13">
            <a:extLst>
              <a:ext uri="{FF2B5EF4-FFF2-40B4-BE49-F238E27FC236}">
                <a16:creationId xmlns:a16="http://schemas.microsoft.com/office/drawing/2014/main" id="{2FD34476-DA80-84D7-EEC8-177ACB16EC0F}"/>
              </a:ext>
            </a:extLst>
          </p:cNvPr>
          <p:cNvSpPr txBox="1"/>
          <p:nvPr/>
        </p:nvSpPr>
        <p:spPr>
          <a:xfrm>
            <a:off x="854460" y="5242407"/>
            <a:ext cx="2334344" cy="646331"/>
          </a:xfrm>
          <a:prstGeom prst="rect">
            <a:avLst/>
          </a:prstGeom>
          <a:noFill/>
        </p:spPr>
        <p:txBody>
          <a:bodyPr wrap="square" rtlCol="0">
            <a:spAutoFit/>
          </a:bodyPr>
          <a:lstStyle/>
          <a:p>
            <a:pPr algn="ctr"/>
            <a:r>
              <a:rPr lang="en-GB" dirty="0">
                <a:latin typeface="Century Gothic" panose="020B0502020202020204" pitchFamily="34" charset="0"/>
              </a:rPr>
              <a:t>Miss Rivers</a:t>
            </a:r>
          </a:p>
          <a:p>
            <a:pPr algn="ctr"/>
            <a:r>
              <a:rPr lang="en-GB" dirty="0">
                <a:latin typeface="Century Gothic" panose="020B0502020202020204" pitchFamily="34" charset="0"/>
              </a:rPr>
              <a:t>Teaching Assistant</a:t>
            </a:r>
          </a:p>
        </p:txBody>
      </p:sp>
      <p:sp>
        <p:nvSpPr>
          <p:cNvPr id="15" name="TextBox 14">
            <a:extLst>
              <a:ext uri="{FF2B5EF4-FFF2-40B4-BE49-F238E27FC236}">
                <a16:creationId xmlns:a16="http://schemas.microsoft.com/office/drawing/2014/main" id="{E466BF82-DA27-F034-C427-64BE477E8102}"/>
              </a:ext>
            </a:extLst>
          </p:cNvPr>
          <p:cNvSpPr txBox="1"/>
          <p:nvPr/>
        </p:nvSpPr>
        <p:spPr>
          <a:xfrm>
            <a:off x="3404828" y="5242406"/>
            <a:ext cx="2334344" cy="646331"/>
          </a:xfrm>
          <a:prstGeom prst="rect">
            <a:avLst/>
          </a:prstGeom>
          <a:noFill/>
        </p:spPr>
        <p:txBody>
          <a:bodyPr wrap="square" rtlCol="0">
            <a:spAutoFit/>
          </a:bodyPr>
          <a:lstStyle/>
          <a:p>
            <a:pPr algn="ctr"/>
            <a:r>
              <a:rPr lang="en-GB" dirty="0">
                <a:latin typeface="Century Gothic" panose="020B0502020202020204" pitchFamily="34" charset="0"/>
              </a:rPr>
              <a:t>Miss Stewart</a:t>
            </a:r>
          </a:p>
          <a:p>
            <a:pPr algn="ctr"/>
            <a:r>
              <a:rPr lang="en-GB" dirty="0">
                <a:latin typeface="Century Gothic" panose="020B0502020202020204" pitchFamily="34" charset="0"/>
              </a:rPr>
              <a:t>Teacher</a:t>
            </a:r>
          </a:p>
        </p:txBody>
      </p:sp>
      <p:sp>
        <p:nvSpPr>
          <p:cNvPr id="16" name="TextBox 15">
            <a:extLst>
              <a:ext uri="{FF2B5EF4-FFF2-40B4-BE49-F238E27FC236}">
                <a16:creationId xmlns:a16="http://schemas.microsoft.com/office/drawing/2014/main" id="{CAEF70EB-90DB-05EE-D3B8-F11DE69CA9B8}"/>
              </a:ext>
            </a:extLst>
          </p:cNvPr>
          <p:cNvSpPr txBox="1"/>
          <p:nvPr/>
        </p:nvSpPr>
        <p:spPr>
          <a:xfrm>
            <a:off x="5759388" y="5242405"/>
            <a:ext cx="2334344" cy="646331"/>
          </a:xfrm>
          <a:prstGeom prst="rect">
            <a:avLst/>
          </a:prstGeom>
          <a:noFill/>
        </p:spPr>
        <p:txBody>
          <a:bodyPr wrap="square" rtlCol="0">
            <a:spAutoFit/>
          </a:bodyPr>
          <a:lstStyle/>
          <a:p>
            <a:pPr algn="ctr"/>
            <a:r>
              <a:rPr lang="en-GB" dirty="0">
                <a:latin typeface="Century Gothic" panose="020B0502020202020204" pitchFamily="34" charset="0"/>
              </a:rPr>
              <a:t>Mrs </a:t>
            </a:r>
            <a:r>
              <a:rPr lang="en-GB" dirty="0" err="1">
                <a:latin typeface="Century Gothic" panose="020B0502020202020204" pitchFamily="34" charset="0"/>
              </a:rPr>
              <a:t>Nalton</a:t>
            </a:r>
            <a:endParaRPr lang="en-GB" dirty="0">
              <a:latin typeface="Century Gothic" panose="020B0502020202020204" pitchFamily="34" charset="0"/>
            </a:endParaRPr>
          </a:p>
          <a:p>
            <a:pPr algn="ctr"/>
            <a:r>
              <a:rPr lang="en-GB" dirty="0">
                <a:latin typeface="Century Gothic" panose="020B0502020202020204" pitchFamily="34" charset="0"/>
              </a:rPr>
              <a:t>Cover Supervisor</a:t>
            </a:r>
          </a:p>
        </p:txBody>
      </p:sp>
    </p:spTree>
    <p:extLst>
      <p:ext uri="{BB962C8B-B14F-4D97-AF65-F5344CB8AC3E}">
        <p14:creationId xmlns:p14="http://schemas.microsoft.com/office/powerpoint/2010/main" val="3066234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nvSpPr>
        <p:spPr>
          <a:xfrm>
            <a:off x="2275360" y="1207681"/>
            <a:ext cx="4239928" cy="1155869"/>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sz="4000" b="1" u="sng" dirty="0">
                <a:solidFill>
                  <a:schemeClr val="tx1"/>
                </a:solidFill>
                <a:latin typeface="Century Gothic" panose="020B0502020202020204" pitchFamily="34" charset="0"/>
              </a:rPr>
              <a:t>School Values</a:t>
            </a:r>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43608" y="2952947"/>
            <a:ext cx="1604066" cy="1375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329850" y="2385034"/>
            <a:ext cx="1477203" cy="14167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1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7802" y="1038429"/>
            <a:ext cx="1078657" cy="18089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68941" y="3132421"/>
            <a:ext cx="1611863" cy="133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68941" y="1180042"/>
            <a:ext cx="1243991" cy="1525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259389" y="2925231"/>
            <a:ext cx="1088965" cy="15002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TextBox 10"/>
          <p:cNvSpPr txBox="1"/>
          <p:nvPr/>
        </p:nvSpPr>
        <p:spPr>
          <a:xfrm>
            <a:off x="3159233" y="4396934"/>
            <a:ext cx="5207687" cy="1754326"/>
          </a:xfrm>
          <a:prstGeom prst="rect">
            <a:avLst/>
          </a:prstGeom>
          <a:noFill/>
        </p:spPr>
        <p:txBody>
          <a:bodyPr wrap="square" rtlCol="0">
            <a:spAutoFit/>
          </a:bodyPr>
          <a:lstStyle/>
          <a:p>
            <a:pPr algn="just"/>
            <a:r>
              <a:rPr lang="en-GB" sz="3600" b="1" u="sng" dirty="0">
                <a:latin typeface="Century Gothic" panose="020B0502020202020204" pitchFamily="34" charset="0"/>
              </a:rPr>
              <a:t>Our Vision</a:t>
            </a:r>
          </a:p>
          <a:p>
            <a:pPr algn="just"/>
            <a:endParaRPr lang="en-GB" sz="3600" b="1" u="sng" dirty="0">
              <a:latin typeface="Century Gothic" panose="020B0502020202020204" pitchFamily="34" charset="0"/>
            </a:endParaRPr>
          </a:p>
          <a:p>
            <a:pPr algn="just"/>
            <a:endParaRPr lang="en-GB" sz="3600" u="sng" dirty="0">
              <a:latin typeface="Century Gothic" panose="020B0502020202020204" pitchFamily="34" charset="0"/>
            </a:endParaRPr>
          </a:p>
        </p:txBody>
      </p:sp>
      <p:sp>
        <p:nvSpPr>
          <p:cNvPr id="14" name="TextBox 13">
            <a:extLst>
              <a:ext uri="{FF2B5EF4-FFF2-40B4-BE49-F238E27FC236}">
                <a16:creationId xmlns:a16="http://schemas.microsoft.com/office/drawing/2014/main" id="{EF78C02A-A142-80BA-1880-22F4FF669FCE}"/>
              </a:ext>
            </a:extLst>
          </p:cNvPr>
          <p:cNvSpPr txBox="1"/>
          <p:nvPr/>
        </p:nvSpPr>
        <p:spPr>
          <a:xfrm>
            <a:off x="539552" y="5157192"/>
            <a:ext cx="8064896" cy="646331"/>
          </a:xfrm>
          <a:prstGeom prst="rect">
            <a:avLst/>
          </a:prstGeom>
          <a:noFill/>
        </p:spPr>
        <p:txBody>
          <a:bodyPr wrap="square" rtlCol="0">
            <a:spAutoFit/>
          </a:bodyPr>
          <a:lstStyle/>
          <a:p>
            <a:pPr algn="ctr"/>
            <a:r>
              <a:rPr lang="en-US" dirty="0">
                <a:latin typeface="Century Gothic" panose="020B0502020202020204" pitchFamily="34" charset="0"/>
              </a:rPr>
              <a:t>Curious minds, resilient learners, compassionate community.</a:t>
            </a:r>
          </a:p>
          <a:p>
            <a:pPr algn="ctr"/>
            <a:r>
              <a:rPr lang="en-US" dirty="0">
                <a:latin typeface="Century Gothic" panose="020B0502020202020204" pitchFamily="34" charset="0"/>
              </a:rPr>
              <a:t>Be strong and courageous (Joshua 1:9)</a:t>
            </a:r>
            <a:endParaRPr lang="en-GB" dirty="0">
              <a:latin typeface="Century Gothic" panose="020B0502020202020204" pitchFamily="34" charset="0"/>
            </a:endParaRPr>
          </a:p>
        </p:txBody>
      </p:sp>
    </p:spTree>
    <p:extLst>
      <p:ext uri="{BB962C8B-B14F-4D97-AF65-F5344CB8AC3E}">
        <p14:creationId xmlns:p14="http://schemas.microsoft.com/office/powerpoint/2010/main" val="1354178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14EB-E122-B881-18B5-993E7D55EBC4}"/>
              </a:ext>
            </a:extLst>
          </p:cNvPr>
          <p:cNvSpPr>
            <a:spLocks noGrp="1"/>
          </p:cNvSpPr>
          <p:nvPr>
            <p:ph type="title"/>
          </p:nvPr>
        </p:nvSpPr>
        <p:spPr>
          <a:xfrm>
            <a:off x="457200" y="704088"/>
            <a:ext cx="8229600" cy="924712"/>
          </a:xfrm>
        </p:spPr>
        <p:txBody>
          <a:bodyPr/>
          <a:lstStyle/>
          <a:p>
            <a:pPr algn="ctr"/>
            <a:r>
              <a:rPr lang="en-GB" sz="4000" b="1" dirty="0">
                <a:latin typeface="Century Gothic" panose="020B0502020202020204" pitchFamily="34" charset="0"/>
              </a:rPr>
              <a:t>PSHCE</a:t>
            </a:r>
            <a:endParaRPr lang="en-GB" b="1" dirty="0">
              <a:latin typeface="Century Gothic" panose="020B0502020202020204" pitchFamily="34" charset="0"/>
            </a:endParaRPr>
          </a:p>
        </p:txBody>
      </p:sp>
      <p:sp>
        <p:nvSpPr>
          <p:cNvPr id="3" name="Content Placeholder 2">
            <a:extLst>
              <a:ext uri="{FF2B5EF4-FFF2-40B4-BE49-F238E27FC236}">
                <a16:creationId xmlns:a16="http://schemas.microsoft.com/office/drawing/2014/main" id="{2F07786E-AC71-57D8-AC34-26D37429F407}"/>
              </a:ext>
            </a:extLst>
          </p:cNvPr>
          <p:cNvSpPr>
            <a:spLocks noGrp="1"/>
          </p:cNvSpPr>
          <p:nvPr>
            <p:ph idx="1"/>
          </p:nvPr>
        </p:nvSpPr>
        <p:spPr/>
        <p:txBody>
          <a:bodyPr/>
          <a:lstStyle/>
          <a:p>
            <a:r>
              <a:rPr lang="en-GB" dirty="0">
                <a:latin typeface="Century Gothic" panose="020B0502020202020204" pitchFamily="34" charset="0"/>
              </a:rPr>
              <a:t>During the Summer  Term we will be looking at ways of keeping ourselves healthy. </a:t>
            </a:r>
          </a:p>
          <a:p>
            <a:r>
              <a:rPr lang="en-GB" dirty="0">
                <a:latin typeface="Century Gothic" panose="020B0502020202020204" pitchFamily="34" charset="0"/>
              </a:rPr>
              <a:t>This will include looking at sensitive topics such as drugs and how these can affect the body. </a:t>
            </a:r>
          </a:p>
          <a:p>
            <a:r>
              <a:rPr lang="en-GB" dirty="0">
                <a:latin typeface="Century Gothic" panose="020B0502020202020204" pitchFamily="34" charset="0"/>
              </a:rPr>
              <a:t>We will also talk about consent and what this means.</a:t>
            </a:r>
          </a:p>
          <a:p>
            <a:r>
              <a:rPr lang="en-GB" dirty="0">
                <a:latin typeface="Century Gothic" panose="020B0502020202020204" pitchFamily="34" charset="0"/>
              </a:rPr>
              <a:t> Furthermore, there will be lessons on puberty and how the body changes as we get older.</a:t>
            </a:r>
          </a:p>
          <a:p>
            <a:r>
              <a:rPr lang="en-GB" dirty="0">
                <a:latin typeface="Century Gothic" panose="020B0502020202020204" pitchFamily="34" charset="0"/>
              </a:rPr>
              <a:t>We use the correct terminology for body parts throughout school.</a:t>
            </a:r>
          </a:p>
        </p:txBody>
      </p:sp>
    </p:spTree>
    <p:extLst>
      <p:ext uri="{BB962C8B-B14F-4D97-AF65-F5344CB8AC3E}">
        <p14:creationId xmlns:p14="http://schemas.microsoft.com/office/powerpoint/2010/main" val="29001981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5576" y="2996952"/>
            <a:ext cx="8229600" cy="1728192"/>
          </a:xfrm>
        </p:spPr>
        <p:txBody>
          <a:bodyPr>
            <a:noAutofit/>
          </a:bodyPr>
          <a:lstStyle/>
          <a:p>
            <a:r>
              <a:rPr lang="en-GB" sz="4000" dirty="0">
                <a:latin typeface="Century Gothic" panose="020B0502020202020204" pitchFamily="34" charset="0"/>
              </a:rPr>
              <a:t>What are the expectations in Year 5 and what do we learn?</a:t>
            </a:r>
            <a:br>
              <a:rPr lang="en-GB" sz="4400" dirty="0"/>
            </a:br>
            <a:endParaRPr lang="en-GB" sz="4400" dirty="0"/>
          </a:p>
        </p:txBody>
      </p:sp>
    </p:spTree>
    <p:extLst>
      <p:ext uri="{BB962C8B-B14F-4D97-AF65-F5344CB8AC3E}">
        <p14:creationId xmlns:p14="http://schemas.microsoft.com/office/powerpoint/2010/main" val="23037015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52772" y="676847"/>
            <a:ext cx="6210410" cy="850106"/>
          </a:xfrm>
        </p:spPr>
        <p:txBody>
          <a:bodyPr>
            <a:noAutofit/>
          </a:bodyPr>
          <a:lstStyle/>
          <a:p>
            <a:pPr algn="ctr"/>
            <a:r>
              <a:rPr lang="en-GB" sz="2500" b="1" dirty="0">
                <a:latin typeface="Century Gothic" panose="020B0502020202020204" pitchFamily="34" charset="0"/>
              </a:rPr>
              <a:t>Reading: </a:t>
            </a:r>
            <a:br>
              <a:rPr lang="en-GB" sz="2500" b="1" dirty="0">
                <a:latin typeface="Century Gothic" panose="020B0502020202020204" pitchFamily="34" charset="0"/>
              </a:rPr>
            </a:br>
            <a:r>
              <a:rPr lang="en-GB" sz="2500" b="1" dirty="0">
                <a:latin typeface="Century Gothic" panose="020B0502020202020204" pitchFamily="34" charset="0"/>
              </a:rPr>
              <a:t>Meeting Year 5 Expectations</a:t>
            </a:r>
            <a:endParaRPr lang="en-GB" sz="2500" dirty="0"/>
          </a:p>
        </p:txBody>
      </p:sp>
      <p:pic>
        <p:nvPicPr>
          <p:cNvPr id="4" name="Picture 3" descr="Graphical user interface, text, application&#10;&#10;Description automatically generated">
            <a:extLst>
              <a:ext uri="{FF2B5EF4-FFF2-40B4-BE49-F238E27FC236}">
                <a16:creationId xmlns:a16="http://schemas.microsoft.com/office/drawing/2014/main" id="{9E79B3A9-25F3-8FEA-033B-CF685A4BFC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1800786"/>
            <a:ext cx="3744416" cy="2816048"/>
          </a:xfrm>
          <a:prstGeom prst="rect">
            <a:avLst/>
          </a:prstGeom>
        </p:spPr>
      </p:pic>
      <p:pic>
        <p:nvPicPr>
          <p:cNvPr id="6" name="Picture 5" descr="Graphical user interface, text, application&#10;&#10;Description automatically generated">
            <a:extLst>
              <a:ext uri="{FF2B5EF4-FFF2-40B4-BE49-F238E27FC236}">
                <a16:creationId xmlns:a16="http://schemas.microsoft.com/office/drawing/2014/main" id="{5F4A659A-555A-EE77-594D-8CE3DA725B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67944" y="1815821"/>
            <a:ext cx="4820132" cy="3197355"/>
          </a:xfrm>
          <a:prstGeom prst="rect">
            <a:avLst/>
          </a:prstGeom>
        </p:spPr>
      </p:pic>
    </p:spTree>
    <p:extLst>
      <p:ext uri="{BB962C8B-B14F-4D97-AF65-F5344CB8AC3E}">
        <p14:creationId xmlns:p14="http://schemas.microsoft.com/office/powerpoint/2010/main" val="352086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752772" y="676847"/>
            <a:ext cx="6210410" cy="850106"/>
          </a:xfrm>
        </p:spPr>
        <p:txBody>
          <a:bodyPr>
            <a:noAutofit/>
          </a:bodyPr>
          <a:lstStyle/>
          <a:p>
            <a:pPr algn="ctr"/>
            <a:r>
              <a:rPr lang="en-GB" sz="2500" b="1" dirty="0">
                <a:latin typeface="Century Gothic" panose="020B0502020202020204" pitchFamily="34" charset="0"/>
              </a:rPr>
              <a:t>Reading: </a:t>
            </a:r>
            <a:br>
              <a:rPr lang="en-GB" sz="2500" b="1" dirty="0">
                <a:latin typeface="Century Gothic" panose="020B0502020202020204" pitchFamily="34" charset="0"/>
              </a:rPr>
            </a:br>
            <a:r>
              <a:rPr lang="en-GB" sz="2500" b="1" dirty="0">
                <a:latin typeface="Century Gothic" panose="020B0502020202020204" pitchFamily="34" charset="0"/>
              </a:rPr>
              <a:t>Meeting Year 5 Expectations</a:t>
            </a:r>
            <a:endParaRPr lang="en-GB" sz="2500" dirty="0"/>
          </a:p>
        </p:txBody>
      </p:sp>
      <p:pic>
        <p:nvPicPr>
          <p:cNvPr id="5" name="Picture 4" descr="Graphical user interface, text, application&#10;&#10;Description automatically generated">
            <a:extLst>
              <a:ext uri="{FF2B5EF4-FFF2-40B4-BE49-F238E27FC236}">
                <a16:creationId xmlns:a16="http://schemas.microsoft.com/office/drawing/2014/main" id="{E64C8743-4E34-BA29-0F87-E416DE2F0D2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407" y="1628800"/>
            <a:ext cx="8566073" cy="4794444"/>
          </a:xfrm>
          <a:prstGeom prst="rect">
            <a:avLst/>
          </a:prstGeom>
        </p:spPr>
      </p:pic>
    </p:spTree>
    <p:extLst>
      <p:ext uri="{BB962C8B-B14F-4D97-AF65-F5344CB8AC3E}">
        <p14:creationId xmlns:p14="http://schemas.microsoft.com/office/powerpoint/2010/main" val="1425971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75656" y="404664"/>
            <a:ext cx="6372708" cy="850106"/>
          </a:xfrm>
        </p:spPr>
        <p:txBody>
          <a:bodyPr>
            <a:noAutofit/>
          </a:bodyPr>
          <a:lstStyle/>
          <a:p>
            <a:pPr algn="ctr"/>
            <a:r>
              <a:rPr lang="en-GB" sz="2500" b="1" dirty="0">
                <a:latin typeface="Century Gothic" panose="020B0502020202020204" pitchFamily="34" charset="0"/>
              </a:rPr>
              <a:t>Writing: </a:t>
            </a:r>
            <a:br>
              <a:rPr lang="en-GB" sz="2500" b="1" dirty="0">
                <a:latin typeface="Century Gothic" panose="020B0502020202020204" pitchFamily="34" charset="0"/>
              </a:rPr>
            </a:br>
            <a:r>
              <a:rPr lang="en-GB" sz="2500" b="1" dirty="0">
                <a:latin typeface="Century Gothic" panose="020B0502020202020204" pitchFamily="34" charset="0"/>
              </a:rPr>
              <a:t>Meeting Year 5 Expectations</a:t>
            </a:r>
            <a:endParaRPr lang="en-GB" sz="2500" dirty="0"/>
          </a:p>
        </p:txBody>
      </p:sp>
      <p:pic>
        <p:nvPicPr>
          <p:cNvPr id="4" name="Picture 3" descr="Graphical user interface, text, application, email&#10;&#10;Description automatically generated">
            <a:extLst>
              <a:ext uri="{FF2B5EF4-FFF2-40B4-BE49-F238E27FC236}">
                <a16:creationId xmlns:a16="http://schemas.microsoft.com/office/drawing/2014/main" id="{9047BB57-7B4F-C07B-3E1A-59AC303121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434" y="1402393"/>
            <a:ext cx="8872062" cy="5410983"/>
          </a:xfrm>
          <a:prstGeom prst="rect">
            <a:avLst/>
          </a:prstGeom>
        </p:spPr>
      </p:pic>
    </p:spTree>
    <p:extLst>
      <p:ext uri="{BB962C8B-B14F-4D97-AF65-F5344CB8AC3E}">
        <p14:creationId xmlns:p14="http://schemas.microsoft.com/office/powerpoint/2010/main" val="2765614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475656" y="404664"/>
            <a:ext cx="6372708" cy="850106"/>
          </a:xfrm>
        </p:spPr>
        <p:txBody>
          <a:bodyPr>
            <a:noAutofit/>
          </a:bodyPr>
          <a:lstStyle/>
          <a:p>
            <a:pPr algn="ctr"/>
            <a:r>
              <a:rPr lang="en-GB" sz="2500" b="1" dirty="0">
                <a:latin typeface="Century Gothic" panose="020B0502020202020204" pitchFamily="34" charset="0"/>
              </a:rPr>
              <a:t>Writing: </a:t>
            </a:r>
            <a:br>
              <a:rPr lang="en-GB" sz="2500" b="1" dirty="0">
                <a:latin typeface="Century Gothic" panose="020B0502020202020204" pitchFamily="34" charset="0"/>
              </a:rPr>
            </a:br>
            <a:r>
              <a:rPr lang="en-GB" sz="2500" b="1" dirty="0">
                <a:latin typeface="Century Gothic" panose="020B0502020202020204" pitchFamily="34" charset="0"/>
              </a:rPr>
              <a:t>Meeting Year 5 Expectations</a:t>
            </a:r>
            <a:endParaRPr lang="en-GB" sz="2500" dirty="0"/>
          </a:p>
        </p:txBody>
      </p:sp>
      <p:pic>
        <p:nvPicPr>
          <p:cNvPr id="5" name="Picture 4" descr="Graphical user interface, text, application&#10;&#10;Description automatically generated">
            <a:extLst>
              <a:ext uri="{FF2B5EF4-FFF2-40B4-BE49-F238E27FC236}">
                <a16:creationId xmlns:a16="http://schemas.microsoft.com/office/drawing/2014/main" id="{3BF193E8-AD1D-2718-73F1-A61939123E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606" y="1628800"/>
            <a:ext cx="8907890" cy="3975288"/>
          </a:xfrm>
          <a:prstGeom prst="rect">
            <a:avLst/>
          </a:prstGeom>
        </p:spPr>
      </p:pic>
    </p:spTree>
    <p:extLst>
      <p:ext uri="{BB962C8B-B14F-4D97-AF65-F5344CB8AC3E}">
        <p14:creationId xmlns:p14="http://schemas.microsoft.com/office/powerpoint/2010/main" val="3389387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7504" y="692696"/>
            <a:ext cx="9036496" cy="1246495"/>
          </a:xfrm>
          <a:prstGeom prst="rect">
            <a:avLst/>
          </a:prstGeom>
          <a:noFill/>
        </p:spPr>
        <p:txBody>
          <a:bodyPr wrap="square" rtlCol="0">
            <a:spAutoFit/>
          </a:bodyPr>
          <a:lstStyle/>
          <a:p>
            <a:pPr algn="ctr"/>
            <a:r>
              <a:rPr lang="en-GB" sz="2500" b="1" dirty="0">
                <a:solidFill>
                  <a:schemeClr val="accent1">
                    <a:lumMod val="50000"/>
                  </a:schemeClr>
                </a:solidFill>
                <a:latin typeface="Century Gothic" panose="020B0502020202020204" pitchFamily="34" charset="0"/>
              </a:rPr>
              <a:t>Spelling:</a:t>
            </a:r>
          </a:p>
          <a:p>
            <a:pPr algn="ctr"/>
            <a:r>
              <a:rPr lang="en-GB" sz="2500" b="1" dirty="0">
                <a:solidFill>
                  <a:schemeClr val="accent1">
                    <a:lumMod val="50000"/>
                  </a:schemeClr>
                </a:solidFill>
                <a:latin typeface="Century Gothic" panose="020B0502020202020204" pitchFamily="34" charset="0"/>
              </a:rPr>
              <a:t>Year 5/6 Word List: Words across the curriculum</a:t>
            </a:r>
          </a:p>
          <a:p>
            <a:pPr algn="ctr"/>
            <a:endParaRPr lang="en-GB" sz="2500" dirty="0">
              <a:latin typeface="Century Gothic" panose="020B0502020202020204" pitchFamily="34" charset="0"/>
            </a:endParaRPr>
          </a:p>
        </p:txBody>
      </p:sp>
      <p:pic>
        <p:nvPicPr>
          <p:cNvPr id="5" name="Picture 4" descr="Table&#10;&#10;Description automatically generated">
            <a:extLst>
              <a:ext uri="{FF2B5EF4-FFF2-40B4-BE49-F238E27FC236}">
                <a16:creationId xmlns:a16="http://schemas.microsoft.com/office/drawing/2014/main" id="{8AE11501-F8BA-6780-FBD8-E1C46D7255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484784"/>
            <a:ext cx="7632847" cy="4859976"/>
          </a:xfrm>
          <a:prstGeom prst="rect">
            <a:avLst/>
          </a:prstGeom>
        </p:spPr>
      </p:pic>
    </p:spTree>
    <p:extLst>
      <p:ext uri="{BB962C8B-B14F-4D97-AF65-F5344CB8AC3E}">
        <p14:creationId xmlns:p14="http://schemas.microsoft.com/office/powerpoint/2010/main" val="42758639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24712"/>
          </a:xfrm>
        </p:spPr>
        <p:txBody>
          <a:bodyPr>
            <a:normAutofit/>
          </a:bodyPr>
          <a:lstStyle/>
          <a:p>
            <a:pPr algn="ctr"/>
            <a:r>
              <a:rPr lang="en-GB" sz="2800" b="1" dirty="0">
                <a:latin typeface="Century Gothic" pitchFamily="34" charset="0"/>
              </a:rPr>
              <a:t>Maths:</a:t>
            </a:r>
            <a:br>
              <a:rPr lang="en-GB" sz="2800" b="1" dirty="0">
                <a:latin typeface="Century Gothic" pitchFamily="34" charset="0"/>
              </a:rPr>
            </a:br>
            <a:r>
              <a:rPr lang="en-GB" sz="2800" b="1" dirty="0">
                <a:latin typeface="Century Gothic" pitchFamily="34" charset="0"/>
              </a:rPr>
              <a:t>‘Must Dos’ by the end of Year 5</a:t>
            </a:r>
          </a:p>
        </p:txBody>
      </p:sp>
      <p:pic>
        <p:nvPicPr>
          <p:cNvPr id="10" name="Picture 9" descr="Graphical user interface, text&#10;&#10;Description automatically generated">
            <a:extLst>
              <a:ext uri="{FF2B5EF4-FFF2-40B4-BE49-F238E27FC236}">
                <a16:creationId xmlns:a16="http://schemas.microsoft.com/office/drawing/2014/main" id="{4A466687-470F-D560-1E9D-92106CC65C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1772040"/>
            <a:ext cx="7776863" cy="4357464"/>
          </a:xfrm>
          <a:prstGeom prst="rect">
            <a:avLst/>
          </a:prstGeom>
        </p:spPr>
      </p:pic>
    </p:spTree>
    <p:extLst>
      <p:ext uri="{BB962C8B-B14F-4D97-AF65-F5344CB8AC3E}">
        <p14:creationId xmlns:p14="http://schemas.microsoft.com/office/powerpoint/2010/main" val="1856349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24712"/>
          </a:xfrm>
        </p:spPr>
        <p:txBody>
          <a:bodyPr>
            <a:normAutofit/>
          </a:bodyPr>
          <a:lstStyle/>
          <a:p>
            <a:pPr algn="ctr"/>
            <a:r>
              <a:rPr lang="en-GB" sz="2800" b="1" dirty="0">
                <a:latin typeface="Century Gothic" pitchFamily="34" charset="0"/>
              </a:rPr>
              <a:t>Maths:</a:t>
            </a:r>
            <a:br>
              <a:rPr lang="en-GB" sz="2800" b="1" dirty="0">
                <a:latin typeface="Century Gothic" pitchFamily="34" charset="0"/>
              </a:rPr>
            </a:br>
            <a:r>
              <a:rPr lang="en-GB" sz="2800" b="1" dirty="0">
                <a:latin typeface="Century Gothic" pitchFamily="34" charset="0"/>
              </a:rPr>
              <a:t>‘Must Dos’ by the end of Year 5</a:t>
            </a:r>
          </a:p>
        </p:txBody>
      </p:sp>
      <p:pic>
        <p:nvPicPr>
          <p:cNvPr id="4" name="Picture 3" descr="A screenshot of a computer&#10;&#10;Description automatically generated with medium confidence">
            <a:extLst>
              <a:ext uri="{FF2B5EF4-FFF2-40B4-BE49-F238E27FC236}">
                <a16:creationId xmlns:a16="http://schemas.microsoft.com/office/drawing/2014/main" id="{5124EE8E-4431-68F9-EF8F-7ACDEB92D8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0384" y="1741484"/>
            <a:ext cx="8003231" cy="4412428"/>
          </a:xfrm>
          <a:prstGeom prst="rect">
            <a:avLst/>
          </a:prstGeom>
        </p:spPr>
      </p:pic>
    </p:spTree>
    <p:extLst>
      <p:ext uri="{BB962C8B-B14F-4D97-AF65-F5344CB8AC3E}">
        <p14:creationId xmlns:p14="http://schemas.microsoft.com/office/powerpoint/2010/main" val="25886415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924712"/>
          </a:xfrm>
        </p:spPr>
        <p:txBody>
          <a:bodyPr>
            <a:normAutofit/>
          </a:bodyPr>
          <a:lstStyle/>
          <a:p>
            <a:pPr algn="ctr"/>
            <a:r>
              <a:rPr lang="en-GB" sz="2800" b="1" dirty="0">
                <a:latin typeface="Century Gothic" pitchFamily="34" charset="0"/>
              </a:rPr>
              <a:t>Maths:</a:t>
            </a:r>
            <a:br>
              <a:rPr lang="en-GB" sz="2800" b="1" dirty="0">
                <a:latin typeface="Century Gothic" pitchFamily="34" charset="0"/>
              </a:rPr>
            </a:br>
            <a:r>
              <a:rPr lang="en-GB" sz="2800" b="1" dirty="0">
                <a:latin typeface="Century Gothic" pitchFamily="34" charset="0"/>
              </a:rPr>
              <a:t>‘Must Dos’ by the end of Year 5</a:t>
            </a:r>
          </a:p>
        </p:txBody>
      </p:sp>
      <p:pic>
        <p:nvPicPr>
          <p:cNvPr id="4" name="Picture 3" descr="A screenshot of a computer&#10;&#10;Description automatically generated with medium confidence">
            <a:extLst>
              <a:ext uri="{FF2B5EF4-FFF2-40B4-BE49-F238E27FC236}">
                <a16:creationId xmlns:a16="http://schemas.microsoft.com/office/drawing/2014/main" id="{9A0348E9-5733-2B1D-C7F1-D27054EF97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0364" y="1947574"/>
            <a:ext cx="8363272" cy="4189570"/>
          </a:xfrm>
          <a:prstGeom prst="rect">
            <a:avLst/>
          </a:prstGeom>
        </p:spPr>
      </p:pic>
    </p:spTree>
    <p:extLst>
      <p:ext uri="{BB962C8B-B14F-4D97-AF65-F5344CB8AC3E}">
        <p14:creationId xmlns:p14="http://schemas.microsoft.com/office/powerpoint/2010/main" val="42752229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807804" y="764704"/>
            <a:ext cx="3528392" cy="1080120"/>
          </a:xfrm>
        </p:spPr>
        <p:txBody>
          <a:bodyPr>
            <a:normAutofit/>
          </a:bodyPr>
          <a:lstStyle/>
          <a:p>
            <a:pPr algn="ctr"/>
            <a:r>
              <a:rPr lang="en-GB" sz="4000" b="1" dirty="0">
                <a:latin typeface="Century Gothic" panose="020B0502020202020204" pitchFamily="34" charset="0"/>
              </a:rPr>
              <a:t>Assessment</a:t>
            </a:r>
            <a:r>
              <a:rPr lang="en-GB" sz="2500" b="1" dirty="0">
                <a:latin typeface="Century Gothic" panose="020B0502020202020204" pitchFamily="34" charset="0"/>
              </a:rPr>
              <a:t> </a:t>
            </a:r>
          </a:p>
        </p:txBody>
      </p:sp>
      <p:sp>
        <p:nvSpPr>
          <p:cNvPr id="6" name="Content Placeholder 5"/>
          <p:cNvSpPr>
            <a:spLocks noGrp="1"/>
          </p:cNvSpPr>
          <p:nvPr>
            <p:ph idx="1"/>
          </p:nvPr>
        </p:nvSpPr>
        <p:spPr>
          <a:xfrm>
            <a:off x="457200" y="2492896"/>
            <a:ext cx="8229600" cy="3831704"/>
          </a:xfrm>
        </p:spPr>
        <p:txBody>
          <a:bodyPr>
            <a:normAutofit/>
          </a:bodyPr>
          <a:lstStyle/>
          <a:p>
            <a:pPr marL="0" indent="0">
              <a:buNone/>
            </a:pPr>
            <a:r>
              <a:rPr lang="en-GB" sz="3200" dirty="0">
                <a:latin typeface="Century Gothic" panose="020B0502020202020204" pitchFamily="34" charset="0"/>
              </a:rPr>
              <a:t>Progress monitored each term:</a:t>
            </a:r>
          </a:p>
          <a:p>
            <a:pPr marL="0" indent="0">
              <a:buNone/>
            </a:pPr>
            <a:r>
              <a:rPr lang="en-GB" sz="3200" dirty="0">
                <a:latin typeface="Century Gothic" panose="020B0502020202020204" pitchFamily="34" charset="0"/>
              </a:rPr>
              <a:t>NFER assessments in reading, maths and  SPAG</a:t>
            </a:r>
          </a:p>
          <a:p>
            <a:pPr marL="0" indent="0">
              <a:buNone/>
            </a:pPr>
            <a:endParaRPr lang="en-GB" sz="3200" dirty="0">
              <a:latin typeface="Century Gothic" panose="020B0502020202020204" pitchFamily="34" charset="0"/>
            </a:endParaRPr>
          </a:p>
          <a:p>
            <a:pPr marL="0" indent="0">
              <a:buNone/>
            </a:pPr>
            <a:r>
              <a:rPr lang="en-GB" sz="3200" dirty="0">
                <a:latin typeface="Century Gothic" panose="020B0502020202020204" pitchFamily="34" charset="0"/>
              </a:rPr>
              <a:t>Writing assessments </a:t>
            </a:r>
          </a:p>
          <a:p>
            <a:pPr marL="0" indent="0">
              <a:buNone/>
            </a:pPr>
            <a:endParaRPr lang="en-GB" sz="2400" dirty="0">
              <a:latin typeface="Century Gothic" panose="020B0502020202020204" pitchFamily="34" charset="0"/>
            </a:endParaRPr>
          </a:p>
        </p:txBody>
      </p:sp>
    </p:spTree>
    <p:extLst>
      <p:ext uri="{BB962C8B-B14F-4D97-AF65-F5344CB8AC3E}">
        <p14:creationId xmlns:p14="http://schemas.microsoft.com/office/powerpoint/2010/main" val="32615499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72A2B-51F6-CB8E-4E33-64007D9011AF}"/>
              </a:ext>
            </a:extLst>
          </p:cNvPr>
          <p:cNvSpPr>
            <a:spLocks noGrp="1"/>
          </p:cNvSpPr>
          <p:nvPr>
            <p:ph type="title"/>
          </p:nvPr>
        </p:nvSpPr>
        <p:spPr>
          <a:xfrm>
            <a:off x="-2268760" y="2448755"/>
            <a:ext cx="8229600" cy="1143000"/>
          </a:xfrm>
        </p:spPr>
        <p:txBody>
          <a:bodyPr/>
          <a:lstStyle/>
          <a:p>
            <a:pPr algn="ctr"/>
            <a:r>
              <a:rPr lang="en-GB" dirty="0"/>
              <a:t>Topics</a:t>
            </a:r>
          </a:p>
        </p:txBody>
      </p:sp>
      <p:pic>
        <p:nvPicPr>
          <p:cNvPr id="5" name="Picture 4">
            <a:extLst>
              <a:ext uri="{FF2B5EF4-FFF2-40B4-BE49-F238E27FC236}">
                <a16:creationId xmlns:a16="http://schemas.microsoft.com/office/drawing/2014/main" id="{6D866D9B-C033-102F-3061-A2F745AE77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35896" y="460628"/>
            <a:ext cx="5255903" cy="6262255"/>
          </a:xfrm>
          <a:prstGeom prst="rect">
            <a:avLst/>
          </a:prstGeom>
        </p:spPr>
      </p:pic>
    </p:spTree>
    <p:extLst>
      <p:ext uri="{BB962C8B-B14F-4D97-AF65-F5344CB8AC3E}">
        <p14:creationId xmlns:p14="http://schemas.microsoft.com/office/powerpoint/2010/main" val="313080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5E275-7C03-AB1B-40D0-F31A1EF8C673}"/>
              </a:ext>
            </a:extLst>
          </p:cNvPr>
          <p:cNvSpPr>
            <a:spLocks noGrp="1"/>
          </p:cNvSpPr>
          <p:nvPr>
            <p:ph type="title"/>
          </p:nvPr>
        </p:nvSpPr>
        <p:spPr>
          <a:xfrm>
            <a:off x="746773" y="147"/>
            <a:ext cx="8229600" cy="1143000"/>
          </a:xfrm>
        </p:spPr>
        <p:txBody>
          <a:bodyPr/>
          <a:lstStyle/>
          <a:p>
            <a:r>
              <a:rPr lang="en-GB" dirty="0"/>
              <a:t>20 things to do at St Michael’s</a:t>
            </a:r>
          </a:p>
        </p:txBody>
      </p:sp>
      <p:pic>
        <p:nvPicPr>
          <p:cNvPr id="6" name="Picture 5">
            <a:extLst>
              <a:ext uri="{FF2B5EF4-FFF2-40B4-BE49-F238E27FC236}">
                <a16:creationId xmlns:a16="http://schemas.microsoft.com/office/drawing/2014/main" id="{12A777B6-2BA3-6C0E-FF5E-D2780FE27B84}"/>
              </a:ext>
            </a:extLst>
          </p:cNvPr>
          <p:cNvPicPr>
            <a:picLocks noChangeAspect="1"/>
          </p:cNvPicPr>
          <p:nvPr/>
        </p:nvPicPr>
        <p:blipFill>
          <a:blip r:embed="rId2"/>
          <a:stretch>
            <a:fillRect/>
          </a:stretch>
        </p:blipFill>
        <p:spPr>
          <a:xfrm>
            <a:off x="538580" y="1181073"/>
            <a:ext cx="3743847" cy="5344271"/>
          </a:xfrm>
          <a:prstGeom prst="rect">
            <a:avLst/>
          </a:prstGeom>
        </p:spPr>
      </p:pic>
      <p:sp>
        <p:nvSpPr>
          <p:cNvPr id="7" name="TextBox 6">
            <a:extLst>
              <a:ext uri="{FF2B5EF4-FFF2-40B4-BE49-F238E27FC236}">
                <a16:creationId xmlns:a16="http://schemas.microsoft.com/office/drawing/2014/main" id="{42B98477-D31D-57DA-7CDF-9E9FB0591334}"/>
              </a:ext>
            </a:extLst>
          </p:cNvPr>
          <p:cNvSpPr txBox="1"/>
          <p:nvPr/>
        </p:nvSpPr>
        <p:spPr>
          <a:xfrm>
            <a:off x="4861573" y="1700808"/>
            <a:ext cx="3743847" cy="3139321"/>
          </a:xfrm>
          <a:prstGeom prst="rect">
            <a:avLst/>
          </a:prstGeom>
          <a:noFill/>
        </p:spPr>
        <p:txBody>
          <a:bodyPr wrap="square" rtlCol="0">
            <a:spAutoFit/>
          </a:bodyPr>
          <a:lstStyle/>
          <a:p>
            <a:r>
              <a:rPr lang="en-GB" dirty="0">
                <a:latin typeface="Century Gothic" panose="020B0502020202020204" pitchFamily="34" charset="0"/>
              </a:rPr>
              <a:t>During the year, your child will have an opportunity to take part of in 6 enrichment activities</a:t>
            </a:r>
          </a:p>
          <a:p>
            <a:endParaRPr lang="en-GB" dirty="0">
              <a:latin typeface="Century Gothic" panose="020B0502020202020204" pitchFamily="34" charset="0"/>
            </a:endParaRPr>
          </a:p>
          <a:p>
            <a:r>
              <a:rPr lang="en-GB" dirty="0">
                <a:latin typeface="Century Gothic" panose="020B0502020202020204" pitchFamily="34" charset="0"/>
              </a:rPr>
              <a:t>These are</a:t>
            </a:r>
          </a:p>
          <a:p>
            <a:pPr marL="285750" indent="-285750">
              <a:buFont typeface="Arial" panose="020B0604020202020204" pitchFamily="34" charset="0"/>
              <a:buChar char="•"/>
            </a:pPr>
            <a:r>
              <a:rPr lang="en-GB" dirty="0">
                <a:latin typeface="Century Gothic" panose="020B0502020202020204" pitchFamily="34" charset="0"/>
              </a:rPr>
              <a:t>Local walk</a:t>
            </a:r>
          </a:p>
          <a:p>
            <a:pPr marL="285750" indent="-285750">
              <a:buFont typeface="Arial" panose="020B0604020202020204" pitchFamily="34" charset="0"/>
              <a:buChar char="•"/>
            </a:pPr>
            <a:r>
              <a:rPr lang="en-GB" dirty="0">
                <a:latin typeface="Century Gothic" panose="020B0502020202020204" pitchFamily="34" charset="0"/>
              </a:rPr>
              <a:t>Trip</a:t>
            </a:r>
          </a:p>
          <a:p>
            <a:pPr marL="285750" indent="-285750">
              <a:buFont typeface="Arial" panose="020B0604020202020204" pitchFamily="34" charset="0"/>
              <a:buChar char="•"/>
            </a:pPr>
            <a:r>
              <a:rPr lang="en-GB" dirty="0">
                <a:latin typeface="Century Gothic" panose="020B0502020202020204" pitchFamily="34" charset="0"/>
              </a:rPr>
              <a:t>Charity event</a:t>
            </a:r>
          </a:p>
          <a:p>
            <a:pPr marL="285750" indent="-285750">
              <a:buFont typeface="Arial" panose="020B0604020202020204" pitchFamily="34" charset="0"/>
              <a:buChar char="•"/>
            </a:pPr>
            <a:r>
              <a:rPr lang="en-GB" dirty="0">
                <a:latin typeface="Century Gothic" panose="020B0502020202020204" pitchFamily="34" charset="0"/>
              </a:rPr>
              <a:t>Enterprise event</a:t>
            </a:r>
          </a:p>
          <a:p>
            <a:pPr marL="285750" indent="-285750">
              <a:buFont typeface="Arial" panose="020B0604020202020204" pitchFamily="34" charset="0"/>
              <a:buChar char="•"/>
            </a:pPr>
            <a:r>
              <a:rPr lang="en-GB" dirty="0">
                <a:latin typeface="Century Gothic" panose="020B0502020202020204" pitchFamily="34" charset="0"/>
              </a:rPr>
              <a:t>Visitor</a:t>
            </a:r>
          </a:p>
          <a:p>
            <a:pPr marL="285750" indent="-285750">
              <a:buFont typeface="Arial" panose="020B0604020202020204" pitchFamily="34" charset="0"/>
              <a:buChar char="•"/>
            </a:pPr>
            <a:r>
              <a:rPr lang="en-GB" dirty="0">
                <a:latin typeface="Century Gothic" panose="020B0502020202020204" pitchFamily="34" charset="0"/>
              </a:rPr>
              <a:t>Parent Workshop</a:t>
            </a:r>
          </a:p>
        </p:txBody>
      </p:sp>
    </p:spTree>
    <p:extLst>
      <p:ext uri="{BB962C8B-B14F-4D97-AF65-F5344CB8AC3E}">
        <p14:creationId xmlns:p14="http://schemas.microsoft.com/office/powerpoint/2010/main" val="28613390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335"/>
            <a:ext cx="8229600" cy="1098768"/>
          </a:xfrm>
        </p:spPr>
        <p:txBody>
          <a:bodyPr>
            <a:normAutofit/>
          </a:bodyPr>
          <a:lstStyle/>
          <a:p>
            <a:pPr algn="ctr"/>
            <a:r>
              <a:rPr lang="en-GB" sz="4000" b="1" dirty="0">
                <a:latin typeface="Century Gothic" panose="020B0502020202020204" pitchFamily="34" charset="0"/>
              </a:rPr>
              <a:t>Communication</a:t>
            </a:r>
            <a:r>
              <a:rPr lang="en-GB" sz="3200" u="sng" dirty="0">
                <a:latin typeface="Century Gothic" panose="020B0502020202020204" pitchFamily="34" charset="0"/>
              </a:rPr>
              <a:t> </a:t>
            </a:r>
          </a:p>
        </p:txBody>
      </p:sp>
      <p:sp>
        <p:nvSpPr>
          <p:cNvPr id="3" name="Content Placeholder 2"/>
          <p:cNvSpPr>
            <a:spLocks noGrp="1"/>
          </p:cNvSpPr>
          <p:nvPr>
            <p:ph idx="1"/>
          </p:nvPr>
        </p:nvSpPr>
        <p:spPr>
          <a:xfrm>
            <a:off x="447328" y="1268760"/>
            <a:ext cx="8229600" cy="4968552"/>
          </a:xfrm>
        </p:spPr>
        <p:txBody>
          <a:bodyPr>
            <a:normAutofit fontScale="77500" lnSpcReduction="20000"/>
          </a:bodyPr>
          <a:lstStyle/>
          <a:p>
            <a:pPr marL="0" indent="0">
              <a:buNone/>
              <a:defRPr/>
            </a:pPr>
            <a:r>
              <a:rPr lang="en-GB" altLang="en-US" sz="3200" dirty="0">
                <a:latin typeface="Century Gothic" panose="020B0502020202020204" pitchFamily="34" charset="0"/>
              </a:rPr>
              <a:t>All communication should go through the school office.</a:t>
            </a:r>
          </a:p>
          <a:p>
            <a:pPr marL="0" indent="0">
              <a:buNone/>
              <a:defRPr/>
            </a:pPr>
            <a:endParaRPr lang="en-GB" altLang="en-US" sz="3200" dirty="0">
              <a:latin typeface="Century Gothic" panose="020B0502020202020204" pitchFamily="34" charset="0"/>
            </a:endParaRPr>
          </a:p>
          <a:p>
            <a:pPr marL="0" indent="0">
              <a:buNone/>
              <a:defRPr/>
            </a:pPr>
            <a:r>
              <a:rPr lang="en-GB" altLang="en-US" sz="3200" dirty="0">
                <a:latin typeface="Century Gothic" panose="020B0502020202020204" pitchFamily="34" charset="0"/>
              </a:rPr>
              <a:t>Preferably, by e-mail to the school admin in the first instance for non- urgent issues.  </a:t>
            </a:r>
          </a:p>
          <a:p>
            <a:pPr marL="0" indent="0">
              <a:buNone/>
              <a:defRPr/>
            </a:pPr>
            <a:endParaRPr lang="en-GB" sz="3200" dirty="0">
              <a:latin typeface="Century Gothic" panose="020B0502020202020204" pitchFamily="34" charset="0"/>
            </a:endParaRPr>
          </a:p>
          <a:p>
            <a:pPr marL="0" indent="0">
              <a:buNone/>
              <a:defRPr/>
            </a:pPr>
            <a:r>
              <a:rPr lang="en-GB" sz="3200" dirty="0">
                <a:latin typeface="Century Gothic" panose="020B0502020202020204" pitchFamily="34" charset="0"/>
              </a:rPr>
              <a:t>We aim to acknowledge the email within 2 days and a full response within 5 days.</a:t>
            </a:r>
          </a:p>
          <a:p>
            <a:pPr marL="0" indent="0">
              <a:buNone/>
              <a:defRPr/>
            </a:pPr>
            <a:endParaRPr lang="en-GB" sz="3200" dirty="0">
              <a:latin typeface="Century Gothic" panose="020B0502020202020204" pitchFamily="34" charset="0"/>
            </a:endParaRPr>
          </a:p>
          <a:p>
            <a:pPr marL="0" indent="0">
              <a:buNone/>
              <a:defRPr/>
            </a:pPr>
            <a:r>
              <a:rPr lang="en-GB" sz="3200" dirty="0">
                <a:latin typeface="Century Gothic" panose="020B0502020202020204" pitchFamily="34" charset="0"/>
              </a:rPr>
              <a:t>We contact you through emails and messages on MCAS.</a:t>
            </a:r>
          </a:p>
          <a:p>
            <a:pPr marL="0" indent="0">
              <a:buNone/>
              <a:defRPr/>
            </a:pPr>
            <a:endParaRPr lang="en-GB" sz="3200" dirty="0">
              <a:latin typeface="Century Gothic" panose="020B0502020202020204" pitchFamily="34" charset="0"/>
            </a:endParaRPr>
          </a:p>
          <a:p>
            <a:pPr marL="0" indent="0">
              <a:buNone/>
              <a:defRPr/>
            </a:pPr>
            <a:r>
              <a:rPr lang="en-GB" sz="3200" dirty="0">
                <a:latin typeface="Century Gothic" panose="020B0502020202020204" pitchFamily="34" charset="0"/>
              </a:rPr>
              <a:t>For further clarification read the Home-School Communication Policy on the website.</a:t>
            </a:r>
          </a:p>
        </p:txBody>
      </p:sp>
    </p:spTree>
    <p:extLst>
      <p:ext uri="{BB962C8B-B14F-4D97-AF65-F5344CB8AC3E}">
        <p14:creationId xmlns:p14="http://schemas.microsoft.com/office/powerpoint/2010/main" val="898855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8B58-A3B3-6B57-67E7-E2DE3609CB14}"/>
              </a:ext>
            </a:extLst>
          </p:cNvPr>
          <p:cNvSpPr>
            <a:spLocks noGrp="1"/>
          </p:cNvSpPr>
          <p:nvPr>
            <p:ph type="title"/>
          </p:nvPr>
        </p:nvSpPr>
        <p:spPr>
          <a:xfrm>
            <a:off x="457200" y="-38100"/>
            <a:ext cx="8229600" cy="1143000"/>
          </a:xfrm>
        </p:spPr>
        <p:txBody>
          <a:bodyPr>
            <a:normAutofit/>
          </a:bodyPr>
          <a:lstStyle/>
          <a:p>
            <a:pPr algn="ctr"/>
            <a:r>
              <a:rPr lang="en-US" sz="4000" b="1" dirty="0">
                <a:latin typeface="Century Gothic" panose="020B0502020202020204" pitchFamily="34" charset="0"/>
              </a:rPr>
              <a:t>Learning at Home</a:t>
            </a:r>
            <a:endParaRPr lang="en-GB" sz="4000" b="1" dirty="0"/>
          </a:p>
        </p:txBody>
      </p:sp>
      <p:sp>
        <p:nvSpPr>
          <p:cNvPr id="3" name="Content Placeholder 2">
            <a:extLst>
              <a:ext uri="{FF2B5EF4-FFF2-40B4-BE49-F238E27FC236}">
                <a16:creationId xmlns:a16="http://schemas.microsoft.com/office/drawing/2014/main" id="{0F073C3F-11A6-F7A1-3C6D-DE3E372F3DFF}"/>
              </a:ext>
            </a:extLst>
          </p:cNvPr>
          <p:cNvSpPr>
            <a:spLocks noGrp="1"/>
          </p:cNvSpPr>
          <p:nvPr>
            <p:ph idx="1"/>
          </p:nvPr>
        </p:nvSpPr>
        <p:spPr>
          <a:xfrm>
            <a:off x="539552" y="1844824"/>
            <a:ext cx="8229600" cy="3975720"/>
          </a:xfrm>
        </p:spPr>
        <p:txBody>
          <a:bodyPr>
            <a:normAutofit fontScale="70000" lnSpcReduction="20000"/>
          </a:bodyPr>
          <a:lstStyle/>
          <a:p>
            <a:r>
              <a:rPr lang="en-US" dirty="0">
                <a:latin typeface="Century Gothic" panose="020B0502020202020204" pitchFamily="34" charset="0"/>
              </a:rPr>
              <a:t>Our home learning has been thoughtfully designed to ensure that it is effective and fun.</a:t>
            </a:r>
          </a:p>
          <a:p>
            <a:endParaRPr lang="en-US" dirty="0">
              <a:latin typeface="Century Gothic" panose="020B0502020202020204" pitchFamily="34" charset="0"/>
            </a:endParaRPr>
          </a:p>
          <a:p>
            <a:r>
              <a:rPr lang="en-US" dirty="0">
                <a:latin typeface="Century Gothic" panose="020B0502020202020204" pitchFamily="34" charset="0"/>
              </a:rPr>
              <a:t>The focus is on practising key skills (reading, spelling and times tables). </a:t>
            </a:r>
          </a:p>
          <a:p>
            <a:endParaRPr lang="en-US" dirty="0">
              <a:latin typeface="Century Gothic" panose="020B0502020202020204" pitchFamily="34" charset="0"/>
            </a:endParaRPr>
          </a:p>
          <a:p>
            <a:r>
              <a:rPr lang="en-US" dirty="0">
                <a:latin typeface="Century Gothic" panose="020B0502020202020204" pitchFamily="34" charset="0"/>
              </a:rPr>
              <a:t>Teachers closely link homework to children’s current learning to ensure it is accessible and relevant to all. </a:t>
            </a:r>
          </a:p>
          <a:p>
            <a:pPr marL="0" indent="0">
              <a:buNone/>
            </a:pPr>
            <a:endParaRPr lang="en-US" dirty="0">
              <a:latin typeface="Century Gothic" panose="020B0502020202020204" pitchFamily="34" charset="0"/>
            </a:endParaRPr>
          </a:p>
          <a:p>
            <a:pPr marL="0" indent="0">
              <a:buNone/>
            </a:pPr>
            <a:r>
              <a:rPr lang="en-US" dirty="0">
                <a:latin typeface="Century Gothic" panose="020B0502020202020204" pitchFamily="34" charset="0"/>
              </a:rPr>
              <a:t>Homework in Year 5</a:t>
            </a:r>
          </a:p>
          <a:p>
            <a:r>
              <a:rPr lang="en-US" dirty="0">
                <a:latin typeface="Century Gothic" panose="020B0502020202020204" pitchFamily="34" charset="0"/>
              </a:rPr>
              <a:t>Online platforms Spelling Shed and TT Rockstars</a:t>
            </a:r>
          </a:p>
          <a:p>
            <a:r>
              <a:rPr lang="en-US" dirty="0">
                <a:latin typeface="Century Gothic" panose="020B0502020202020204" pitchFamily="34" charset="0"/>
              </a:rPr>
              <a:t>Spelling homework book handed out on a Monday and handed back in the following Monday</a:t>
            </a:r>
          </a:p>
          <a:p>
            <a:r>
              <a:rPr lang="en-US" dirty="0">
                <a:latin typeface="Century Gothic" panose="020B0502020202020204" pitchFamily="34" charset="0"/>
              </a:rPr>
              <a:t>CGP SPAG books will be sent home on a Wednesday and to be brought back every Monday (From Autumn 2)</a:t>
            </a:r>
          </a:p>
          <a:p>
            <a:pPr marL="0" indent="0">
              <a:buNone/>
            </a:pPr>
            <a:endParaRPr lang="en-GB" dirty="0">
              <a:latin typeface="Century Gothic" panose="020B0502020202020204" pitchFamily="34" charset="0"/>
            </a:endParaRPr>
          </a:p>
        </p:txBody>
      </p:sp>
    </p:spTree>
    <p:extLst>
      <p:ext uri="{BB962C8B-B14F-4D97-AF65-F5344CB8AC3E}">
        <p14:creationId xmlns:p14="http://schemas.microsoft.com/office/powerpoint/2010/main" val="39496268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E5BB0B-D297-85CF-485D-E80CFCBBC661}"/>
              </a:ext>
            </a:extLst>
          </p:cNvPr>
          <p:cNvSpPr>
            <a:spLocks noGrp="1"/>
          </p:cNvSpPr>
          <p:nvPr>
            <p:ph idx="1"/>
          </p:nvPr>
        </p:nvSpPr>
        <p:spPr>
          <a:xfrm>
            <a:off x="628650" y="1998829"/>
            <a:ext cx="5698408" cy="3263504"/>
          </a:xfrm>
        </p:spPr>
        <p:txBody>
          <a:bodyPr>
            <a:normAutofit lnSpcReduction="10000"/>
          </a:bodyPr>
          <a:lstStyle/>
          <a:p>
            <a:pPr>
              <a:lnSpc>
                <a:spcPct val="100000"/>
              </a:lnSpc>
            </a:pPr>
            <a:r>
              <a:rPr lang="en-US" dirty="0">
                <a:latin typeface="Century Gothic" panose="020B0502020202020204" pitchFamily="34" charset="0"/>
              </a:rPr>
              <a:t>Reading at home</a:t>
            </a:r>
          </a:p>
          <a:p>
            <a:pPr marL="0" indent="0">
              <a:buNone/>
            </a:pPr>
            <a:r>
              <a:rPr lang="en-US" dirty="0">
                <a:latin typeface="Century Gothic" panose="020B0502020202020204" pitchFamily="34" charset="0"/>
              </a:rPr>
              <a:t>Your child will be sent home with a reading book matched to their reading level. It is important that they are listened to read regularly and we ask you do this at least 3 x per week. Reading records should be signed to log this.  </a:t>
            </a:r>
          </a:p>
          <a:p>
            <a:pPr marL="0" indent="0" algn="ctr">
              <a:buNone/>
            </a:pPr>
            <a:endParaRPr lang="en-US" dirty="0">
              <a:latin typeface="Century Gothic" panose="020B0502020202020204" pitchFamily="34" charset="0"/>
            </a:endParaRPr>
          </a:p>
        </p:txBody>
      </p:sp>
      <p:pic>
        <p:nvPicPr>
          <p:cNvPr id="1026" name="Picture 2">
            <a:extLst>
              <a:ext uri="{FF2B5EF4-FFF2-40B4-BE49-F238E27FC236}">
                <a16:creationId xmlns:a16="http://schemas.microsoft.com/office/drawing/2014/main" id="{AC8E97EB-D5FD-6DB1-92D2-77B4074749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830" t="17870" r="24466" b="13062"/>
          <a:stretch/>
        </p:blipFill>
        <p:spPr bwMode="auto">
          <a:xfrm>
            <a:off x="6591609" y="2292530"/>
            <a:ext cx="1693298" cy="230656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0444EAB-2AA0-CC94-8ADB-E203777C444D}"/>
              </a:ext>
            </a:extLst>
          </p:cNvPr>
          <p:cNvSpPr txBox="1"/>
          <p:nvPr/>
        </p:nvSpPr>
        <p:spPr>
          <a:xfrm>
            <a:off x="2285078" y="5605996"/>
            <a:ext cx="4573844" cy="507831"/>
          </a:xfrm>
          <a:prstGeom prst="rect">
            <a:avLst/>
          </a:prstGeom>
          <a:noFill/>
        </p:spPr>
        <p:txBody>
          <a:bodyPr wrap="square">
            <a:spAutoFit/>
          </a:bodyPr>
          <a:lstStyle/>
          <a:p>
            <a:pPr algn="ctr"/>
            <a:r>
              <a:rPr lang="en-US" sz="1350" dirty="0">
                <a:latin typeface="Century Gothic" panose="020B0502020202020204" pitchFamily="34" charset="0"/>
              </a:rPr>
              <a:t>*It is important these books are looked after as we </a:t>
            </a:r>
          </a:p>
          <a:p>
            <a:pPr algn="ctr"/>
            <a:r>
              <a:rPr lang="en-US" sz="1350" dirty="0">
                <a:latin typeface="Century Gothic" panose="020B0502020202020204" pitchFamily="34" charset="0"/>
              </a:rPr>
              <a:t>are unable to replace lost or damaged books*</a:t>
            </a:r>
            <a:endParaRPr lang="en-GB" sz="1350" dirty="0">
              <a:latin typeface="Century Gothic" panose="020B0502020202020204" pitchFamily="34" charset="0"/>
            </a:endParaRPr>
          </a:p>
        </p:txBody>
      </p:sp>
    </p:spTree>
    <p:extLst>
      <p:ext uri="{BB962C8B-B14F-4D97-AF65-F5344CB8AC3E}">
        <p14:creationId xmlns:p14="http://schemas.microsoft.com/office/powerpoint/2010/main" val="3863103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4BC738-1599-8B8D-FA9D-44AD36852AE8}"/>
              </a:ext>
            </a:extLst>
          </p:cNvPr>
          <p:cNvSpPr>
            <a:spLocks noGrp="1"/>
          </p:cNvSpPr>
          <p:nvPr>
            <p:ph idx="1"/>
          </p:nvPr>
        </p:nvSpPr>
        <p:spPr>
          <a:xfrm>
            <a:off x="628650" y="1399253"/>
            <a:ext cx="7886700" cy="4090719"/>
          </a:xfrm>
        </p:spPr>
        <p:txBody>
          <a:bodyPr/>
          <a:lstStyle/>
          <a:p>
            <a:r>
              <a:rPr lang="en-US" dirty="0">
                <a:latin typeface="Century Gothic" panose="020B0502020202020204" pitchFamily="34" charset="0"/>
              </a:rPr>
              <a:t>Spelling Shed</a:t>
            </a:r>
          </a:p>
          <a:p>
            <a:pPr marL="0" indent="0">
              <a:buNone/>
            </a:pPr>
            <a:endParaRPr lang="en-GB" dirty="0">
              <a:latin typeface="Century Gothic" panose="020B0502020202020204" pitchFamily="34" charset="0"/>
            </a:endParaRPr>
          </a:p>
          <a:p>
            <a:pPr marL="0" indent="0">
              <a:buNone/>
            </a:pPr>
            <a:endParaRPr lang="en-GB" dirty="0">
              <a:latin typeface="Century Gothic" panose="020B0502020202020204" pitchFamily="34" charset="0"/>
            </a:endParaRPr>
          </a:p>
          <a:p>
            <a:pPr marL="0" indent="0">
              <a:buNone/>
            </a:pPr>
            <a:endParaRPr lang="en-GB" dirty="0">
              <a:latin typeface="Century Gothic" panose="020B0502020202020204" pitchFamily="34" charset="0"/>
            </a:endParaRPr>
          </a:p>
        </p:txBody>
      </p:sp>
      <p:pic>
        <p:nvPicPr>
          <p:cNvPr id="5" name="Picture 4">
            <a:extLst>
              <a:ext uri="{FF2B5EF4-FFF2-40B4-BE49-F238E27FC236}">
                <a16:creationId xmlns:a16="http://schemas.microsoft.com/office/drawing/2014/main" id="{C22AC109-659B-2801-696A-D9EBB7CA9640}"/>
              </a:ext>
            </a:extLst>
          </p:cNvPr>
          <p:cNvPicPr>
            <a:picLocks noChangeAspect="1"/>
          </p:cNvPicPr>
          <p:nvPr/>
        </p:nvPicPr>
        <p:blipFill>
          <a:blip r:embed="rId3"/>
          <a:stretch>
            <a:fillRect/>
          </a:stretch>
        </p:blipFill>
        <p:spPr>
          <a:xfrm>
            <a:off x="3660135" y="1112767"/>
            <a:ext cx="4855216" cy="2111599"/>
          </a:xfrm>
          <a:prstGeom prst="rect">
            <a:avLst/>
          </a:prstGeom>
        </p:spPr>
      </p:pic>
      <p:pic>
        <p:nvPicPr>
          <p:cNvPr id="7" name="Picture 6">
            <a:extLst>
              <a:ext uri="{FF2B5EF4-FFF2-40B4-BE49-F238E27FC236}">
                <a16:creationId xmlns:a16="http://schemas.microsoft.com/office/drawing/2014/main" id="{9A1BFD0E-5963-010E-2EF5-CA76C063C59B}"/>
              </a:ext>
            </a:extLst>
          </p:cNvPr>
          <p:cNvPicPr>
            <a:picLocks noChangeAspect="1"/>
          </p:cNvPicPr>
          <p:nvPr/>
        </p:nvPicPr>
        <p:blipFill>
          <a:blip r:embed="rId4"/>
          <a:stretch>
            <a:fillRect/>
          </a:stretch>
        </p:blipFill>
        <p:spPr>
          <a:xfrm>
            <a:off x="367441" y="3444613"/>
            <a:ext cx="4204559" cy="2118862"/>
          </a:xfrm>
          <a:prstGeom prst="rect">
            <a:avLst/>
          </a:prstGeom>
        </p:spPr>
      </p:pic>
    </p:spTree>
    <p:extLst>
      <p:ext uri="{BB962C8B-B14F-4D97-AF65-F5344CB8AC3E}">
        <p14:creationId xmlns:p14="http://schemas.microsoft.com/office/powerpoint/2010/main" val="2367693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24E127D-F652-7ECF-1325-0D660EEEFDB1}"/>
              </a:ext>
            </a:extLst>
          </p:cNvPr>
          <p:cNvSpPr>
            <a:spLocks noGrp="1"/>
          </p:cNvSpPr>
          <p:nvPr>
            <p:ph idx="1"/>
          </p:nvPr>
        </p:nvSpPr>
        <p:spPr>
          <a:xfrm>
            <a:off x="628650" y="1377131"/>
            <a:ext cx="7886700" cy="4112842"/>
          </a:xfrm>
        </p:spPr>
        <p:txBody>
          <a:bodyPr/>
          <a:lstStyle/>
          <a:p>
            <a:r>
              <a:rPr lang="en-US" dirty="0">
                <a:latin typeface="Century Gothic" panose="020B0502020202020204" pitchFamily="34" charset="0"/>
              </a:rPr>
              <a:t>Times Table Rockstars</a:t>
            </a:r>
            <a:endParaRPr lang="en-GB" dirty="0">
              <a:latin typeface="Century Gothic" panose="020B0502020202020204" pitchFamily="34" charset="0"/>
            </a:endParaRPr>
          </a:p>
        </p:txBody>
      </p:sp>
      <p:pic>
        <p:nvPicPr>
          <p:cNvPr id="5" name="Picture 4">
            <a:extLst>
              <a:ext uri="{FF2B5EF4-FFF2-40B4-BE49-F238E27FC236}">
                <a16:creationId xmlns:a16="http://schemas.microsoft.com/office/drawing/2014/main" id="{877DCBBC-0216-47DA-5066-BA2624C09449}"/>
              </a:ext>
            </a:extLst>
          </p:cNvPr>
          <p:cNvPicPr>
            <a:picLocks noChangeAspect="1"/>
          </p:cNvPicPr>
          <p:nvPr/>
        </p:nvPicPr>
        <p:blipFill>
          <a:blip r:embed="rId3"/>
          <a:stretch>
            <a:fillRect/>
          </a:stretch>
        </p:blipFill>
        <p:spPr>
          <a:xfrm>
            <a:off x="1574390" y="2002008"/>
            <a:ext cx="5995220" cy="2853984"/>
          </a:xfrm>
          <a:prstGeom prst="rect">
            <a:avLst/>
          </a:prstGeom>
        </p:spPr>
      </p:pic>
    </p:spTree>
    <p:extLst>
      <p:ext uri="{BB962C8B-B14F-4D97-AF65-F5344CB8AC3E}">
        <p14:creationId xmlns:p14="http://schemas.microsoft.com/office/powerpoint/2010/main" val="39482219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43808" y="1886856"/>
            <a:ext cx="5962098" cy="4697097"/>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why is reading so important pictur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581293"/>
            <a:ext cx="2577722" cy="25777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321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0270AB-DD65-6409-B710-7849622C2A1E}"/>
              </a:ext>
            </a:extLst>
          </p:cNvPr>
          <p:cNvPicPr>
            <a:picLocks noChangeAspect="1"/>
          </p:cNvPicPr>
          <p:nvPr/>
        </p:nvPicPr>
        <p:blipFill>
          <a:blip r:embed="rId2"/>
          <a:stretch>
            <a:fillRect/>
          </a:stretch>
        </p:blipFill>
        <p:spPr>
          <a:xfrm>
            <a:off x="0" y="476672"/>
            <a:ext cx="9144000" cy="4082937"/>
          </a:xfrm>
          <a:prstGeom prst="rect">
            <a:avLst/>
          </a:prstGeom>
        </p:spPr>
      </p:pic>
      <p:sp>
        <p:nvSpPr>
          <p:cNvPr id="6" name="TextBox 5">
            <a:extLst>
              <a:ext uri="{FF2B5EF4-FFF2-40B4-BE49-F238E27FC236}">
                <a16:creationId xmlns:a16="http://schemas.microsoft.com/office/drawing/2014/main" id="{D9F651A2-802A-11EB-2B32-41B0C3D9770C}"/>
              </a:ext>
            </a:extLst>
          </p:cNvPr>
          <p:cNvSpPr txBox="1"/>
          <p:nvPr/>
        </p:nvSpPr>
        <p:spPr>
          <a:xfrm>
            <a:off x="323528" y="4941168"/>
            <a:ext cx="8280920" cy="175432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Century Gothic" panose="020B0502020202020204" pitchFamily="34" charset="0"/>
              </a:rPr>
              <a:t>Kit list has been sent with everything your child needs</a:t>
            </a:r>
          </a:p>
          <a:p>
            <a:pPr marL="285750" indent="-285750">
              <a:buFont typeface="Arial" panose="020B0604020202020204" pitchFamily="34" charset="0"/>
              <a:buChar char="•"/>
            </a:pPr>
            <a:endParaRPr lang="en-US" dirty="0">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Medical forms need to be filled out and sent back into school by 30</a:t>
            </a:r>
            <a:r>
              <a:rPr lang="en-US" baseline="30000" dirty="0">
                <a:latin typeface="Century Gothic" panose="020B0502020202020204" pitchFamily="34" charset="0"/>
              </a:rPr>
              <a:t>th</a:t>
            </a:r>
            <a:r>
              <a:rPr lang="en-US" dirty="0">
                <a:latin typeface="Century Gothic" panose="020B0502020202020204" pitchFamily="34" charset="0"/>
              </a:rPr>
              <a:t> September</a:t>
            </a:r>
          </a:p>
          <a:p>
            <a:pPr marL="285750" indent="-285750">
              <a:buFont typeface="Arial" panose="020B0604020202020204" pitchFamily="34" charset="0"/>
              <a:buChar char="•"/>
            </a:pPr>
            <a:endParaRPr lang="en-US" dirty="0">
              <a:latin typeface="Century Gothic" panose="020B0502020202020204" pitchFamily="34" charset="0"/>
            </a:endParaRPr>
          </a:p>
          <a:p>
            <a:pPr marL="285750" indent="-285750">
              <a:buFont typeface="Arial" panose="020B0604020202020204" pitchFamily="34" charset="0"/>
              <a:buChar char="•"/>
            </a:pPr>
            <a:r>
              <a:rPr lang="en-US" dirty="0">
                <a:latin typeface="Century Gothic" panose="020B0502020202020204" pitchFamily="34" charset="0"/>
              </a:rPr>
              <a:t>If you would like to order boots or waterproof email admin</a:t>
            </a:r>
            <a:endParaRPr lang="en-GB" dirty="0">
              <a:latin typeface="Century Gothic" panose="020B0502020202020204" pitchFamily="34" charset="0"/>
            </a:endParaRPr>
          </a:p>
        </p:txBody>
      </p:sp>
    </p:spTree>
    <p:extLst>
      <p:ext uri="{BB962C8B-B14F-4D97-AF65-F5344CB8AC3E}">
        <p14:creationId xmlns:p14="http://schemas.microsoft.com/office/powerpoint/2010/main" val="22495844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2613</TotalTime>
  <Words>695</Words>
  <Application>Microsoft Office PowerPoint</Application>
  <PresentationFormat>On-screen Show (4:3)</PresentationFormat>
  <Paragraphs>89</Paragraphs>
  <Slides>23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Century Gothic</vt:lpstr>
      <vt:lpstr>Constantia</vt:lpstr>
      <vt:lpstr>Wingdings 2</vt:lpstr>
      <vt:lpstr>Flow</vt:lpstr>
      <vt:lpstr>St Michaels and All Angels Curriculum Evening 2025   </vt:lpstr>
      <vt:lpstr>Our Staff</vt:lpstr>
      <vt:lpstr>PowerPoint Presentation</vt:lpstr>
      <vt:lpstr>PSHCE</vt:lpstr>
      <vt:lpstr>What are the expectations in Year 5 and what do we learn? </vt:lpstr>
      <vt:lpstr>Reading:  Meeting Year 5 Expectations</vt:lpstr>
      <vt:lpstr>Reading:  Meeting Year 5 Expectations</vt:lpstr>
      <vt:lpstr>Writing:  Meeting Year 5 Expectations</vt:lpstr>
      <vt:lpstr>Writing:  Meeting Year 5 Expectations</vt:lpstr>
      <vt:lpstr>PowerPoint Presentation</vt:lpstr>
      <vt:lpstr>Maths: ‘Must Dos’ by the end of Year 5</vt:lpstr>
      <vt:lpstr>Maths: ‘Must Dos’ by the end of Year 5</vt:lpstr>
      <vt:lpstr>Maths: ‘Must Dos’ by the end of Year 5</vt:lpstr>
      <vt:lpstr>Assessment </vt:lpstr>
      <vt:lpstr>Topics</vt:lpstr>
      <vt:lpstr>20 things to do at St Michael’s</vt:lpstr>
      <vt:lpstr>Communication </vt:lpstr>
      <vt:lpstr>Learning at Home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Reading:  Year 2 Expectations</dc:title>
  <dc:creator>Chloe Shields</dc:creator>
  <cp:lastModifiedBy>Juliette Craven</cp:lastModifiedBy>
  <cp:revision>48</cp:revision>
  <dcterms:created xsi:type="dcterms:W3CDTF">2016-09-12T12:56:44Z</dcterms:created>
  <dcterms:modified xsi:type="dcterms:W3CDTF">2026-09-17T14:50:20Z</dcterms:modified>
</cp:coreProperties>
</file>