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8"/>
  </p:notesMasterIdLst>
  <p:sldIdLst>
    <p:sldId id="266" r:id="rId2"/>
    <p:sldId id="314" r:id="rId3"/>
    <p:sldId id="275" r:id="rId4"/>
    <p:sldId id="315" r:id="rId5"/>
    <p:sldId id="295" r:id="rId6"/>
    <p:sldId id="296" r:id="rId7"/>
    <p:sldId id="293" r:id="rId8"/>
    <p:sldId id="294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7" r:id="rId19"/>
    <p:sldId id="308" r:id="rId20"/>
    <p:sldId id="309" r:id="rId21"/>
    <p:sldId id="317" r:id="rId22"/>
    <p:sldId id="310" r:id="rId23"/>
    <p:sldId id="311" r:id="rId24"/>
    <p:sldId id="312" r:id="rId25"/>
    <p:sldId id="316" r:id="rId26"/>
    <p:sldId id="31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83CAEC-1F3F-4C54-8FE1-A17532A2CA3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E526C-1A33-4840-A014-C745F2633B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48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88F7230-E6BA-4811-A29B-5607CAAD2E2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376F6F2-338F-4008-B9E0-F51437EC1288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FBA51BF5-08CA-4D17-AEAA-FC9D577C44CB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1297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latin typeface="Century Gothic" panose="020B0502020202020204" pitchFamily="34" charset="0"/>
              </a:rPr>
              <a:t>St Michaels and All Angels Curriculum Evening </a:t>
            </a:r>
            <a:br>
              <a:rPr lang="en-GB" sz="3200" b="1" dirty="0">
                <a:latin typeface="Century Gothic" panose="020B0502020202020204" pitchFamily="34" charset="0"/>
              </a:rPr>
            </a:br>
            <a:br>
              <a:rPr lang="en-GB" sz="3200" b="1" dirty="0">
                <a:latin typeface="Century Gothic" panose="020B0502020202020204" pitchFamily="34" charset="0"/>
              </a:rPr>
            </a:br>
            <a:br>
              <a:rPr lang="en-GB" sz="3200" b="1" dirty="0">
                <a:latin typeface="Century Gothic" panose="020B0502020202020204" pitchFamily="34" charset="0"/>
              </a:rPr>
            </a:b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3996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GB" sz="32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Welcome to Reception </a:t>
            </a:r>
          </a:p>
          <a:p>
            <a:pPr marL="0" indent="0" algn="ctr">
              <a:buNone/>
            </a:pPr>
            <a:endParaRPr lang="en-GB" sz="3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097" name="232bcb39-68ec-4b4a-924a-89c405bc9aad" descr="cid:FBA51BF5-08CA-4D17-AEAA-FC9D577C44CB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678979"/>
            <a:ext cx="1052513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76470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ST MICHAEL &amp; ALL ANGELS C. E. (FOUNDATION) PRIMARY </a:t>
            </a:r>
            <a:endParaRPr kumimoji="0" lang="en-GB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AND PRE-SCHOOL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829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2F859-CB06-47DD-8BBD-BB09415C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Century Gothic" panose="020B0502020202020204" pitchFamily="34" charset="0"/>
              </a:rPr>
              <a:t>Our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11E2E-CA07-4EF4-BA65-18588DA73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5301208"/>
            <a:ext cx="8856984" cy="1023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latin typeface="Century Gothic" panose="020B0502020202020204" pitchFamily="34" charset="0"/>
              </a:rPr>
              <a:t>     Miss Barnes                Mrs Longstaff               Mrs Gardener           Mrs Griffiths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4E5DC8-0ECA-4A43-8A53-8EB58C999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03" y="2895293"/>
            <a:ext cx="1513532" cy="2033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06BFE3-B42D-4928-953E-96C16DF1D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730" y="2921295"/>
            <a:ext cx="1540815" cy="19815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2AB400-6F4D-4E55-B235-4C65B6E04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2774264"/>
            <a:ext cx="1823678" cy="21546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7C84F6-0E22-4CDB-BB3D-08576C3979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296" y="3135690"/>
            <a:ext cx="1691058" cy="175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1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2275360" y="1207681"/>
            <a:ext cx="4239928" cy="1155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40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School Values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52947"/>
            <a:ext cx="1604066" cy="137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850" y="2385034"/>
            <a:ext cx="1477203" cy="141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02" y="1038429"/>
            <a:ext cx="1078657" cy="1808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941" y="3132421"/>
            <a:ext cx="1611863" cy="1338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941" y="1180042"/>
            <a:ext cx="1243991" cy="152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514" y="2509158"/>
            <a:ext cx="1088965" cy="1500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7802" y="4437112"/>
            <a:ext cx="85106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endParaRPr lang="en-GB" sz="180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algn="ctr" fontAlgn="base"/>
            <a:endParaRPr lang="en-GB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 fontAlgn="base"/>
            <a:r>
              <a:rPr lang="en-GB" sz="18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Curious minds, resilient learners, compassionate community. </a:t>
            </a:r>
          </a:p>
          <a:p>
            <a:pPr algn="ctr" fontAlgn="base"/>
            <a:r>
              <a:rPr lang="en-GB" sz="18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 strong and courageous (Joshua 1:9)</a:t>
            </a:r>
          </a:p>
          <a:p>
            <a:br>
              <a:rPr lang="en-GB" sz="18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</a:br>
            <a:r>
              <a:rPr lang="en-US" sz="2000" dirty="0">
                <a:latin typeface="Century Gothic" panose="020B0502020202020204" pitchFamily="34" charset="0"/>
              </a:rPr>
              <a:t> </a:t>
            </a:r>
            <a:endParaRPr lang="en-GB" sz="2000" dirty="0">
              <a:latin typeface="Century Gothic" panose="020B0502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4178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BB24B-07CA-4FFE-AA1F-D3E2F5A48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986" y="792480"/>
            <a:ext cx="7836056" cy="1143000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Century Gothic" panose="020B0502020202020204" pitchFamily="34" charset="0"/>
              </a:rPr>
              <a:t>Personal, Social and Emotional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17CB8-D698-4E83-9C3C-BAE2D732A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14" y="2468880"/>
            <a:ext cx="8229600" cy="438912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>
                <a:latin typeface="Century Gothic" panose="020B0502020202020204" pitchFamily="34" charset="0"/>
              </a:rPr>
              <a:t>We learn about respectful relationships and how to express our feelings and consider the feelings of others.</a:t>
            </a:r>
          </a:p>
          <a:p>
            <a:pPr marL="0" indent="0"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Century Gothic" panose="020B0502020202020204" pitchFamily="34" charset="0"/>
              </a:rPr>
              <a:t>Correct terminology is used to name correct body parts</a:t>
            </a:r>
          </a:p>
          <a:p>
            <a:pPr marL="0" indent="0">
              <a:buNone/>
            </a:pPr>
            <a:endParaRPr lang="en-GB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Century Gothic" panose="020B0502020202020204" pitchFamily="34" charset="0"/>
              </a:rPr>
              <a:t>We will also talk about consent and what this means </a:t>
            </a:r>
            <a:r>
              <a:rPr lang="en-GB" sz="2000" dirty="0" err="1">
                <a:latin typeface="Century Gothic" panose="020B0502020202020204" pitchFamily="34" charset="0"/>
              </a:rPr>
              <a:t>e.g</a:t>
            </a:r>
            <a:r>
              <a:rPr lang="en-GB" sz="2000" dirty="0">
                <a:latin typeface="Century Gothic" panose="020B0502020202020204" pitchFamily="34" charset="0"/>
              </a:rPr>
              <a:t> asking before holding someone's hand </a:t>
            </a: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5370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C6BA9-624F-FF70-6624-A14B83DAC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4664"/>
            <a:ext cx="7859216" cy="1143000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Century Gothic" panose="020B0502020202020204" pitchFamily="34" charset="0"/>
              </a:rPr>
              <a:t>Our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0FC20-A9D7-5262-493F-6CDA2576E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latin typeface="Century Gothic" panose="020B0502020202020204" pitchFamily="34" charset="0"/>
              </a:rPr>
              <a:t>Our curriculum is called the EYFS.</a:t>
            </a:r>
          </a:p>
          <a:p>
            <a:pPr marL="0" indent="0">
              <a:buNone/>
            </a:pPr>
            <a:r>
              <a:rPr lang="en-US" sz="2400" dirty="0">
                <a:latin typeface="Century Gothic" panose="020B0502020202020204" pitchFamily="34" charset="0"/>
              </a:rPr>
              <a:t>There are 7 areas of learning.</a:t>
            </a:r>
          </a:p>
          <a:p>
            <a:pPr marL="0" indent="0">
              <a:buNone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Century Gothic" panose="020B0502020202020204" pitchFamily="34" charset="0"/>
              </a:rPr>
              <a:t>Prime areas: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Personal and Social Development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Physical Development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Communication and Language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4255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137F3-3A31-EA29-4041-42C39436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Early Years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4FDF6-968C-07EC-E3E2-2E7F6A7B8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latin typeface="Century Gothic" panose="020B0502020202020204" pitchFamily="34" charset="0"/>
              </a:rPr>
              <a:t>Specific areas: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Literacy</a:t>
            </a:r>
          </a:p>
          <a:p>
            <a:r>
              <a:rPr lang="en-US" sz="2400" dirty="0" err="1">
                <a:latin typeface="Century Gothic" panose="020B0502020202020204" pitchFamily="34" charset="0"/>
              </a:rPr>
              <a:t>Maths</a:t>
            </a:r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Understanding the World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Expressive Arts and Design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Century Gothic" panose="020B0502020202020204" pitchFamily="34" charset="0"/>
              </a:rPr>
              <a:t>We are working towards achieving the Early Learning Goals (ELG) by next July.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5527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F6ECE-A384-4B9A-5339-9060F4153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7725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Learning through play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B980225-053B-6897-664A-B916273A5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78" y="2147206"/>
            <a:ext cx="2283718" cy="304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FB76582-D8F6-6C7B-FE70-89E5C7575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109" y="2123748"/>
            <a:ext cx="2295781" cy="306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007F0B8-1FD5-B830-506D-347F82A0C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123748"/>
            <a:ext cx="2295781" cy="306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023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8BB27-C451-1C99-466D-6F91576D5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8057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The</a:t>
            </a:r>
            <a:r>
              <a:rPr lang="en-US" sz="4000" dirty="0">
                <a:latin typeface="Century Gothic" panose="020B0502020202020204" pitchFamily="34" charset="0"/>
              </a:rPr>
              <a:t> </a:t>
            </a:r>
            <a:r>
              <a:rPr lang="en-US" sz="3600" dirty="0">
                <a:latin typeface="Century Gothic" panose="020B0502020202020204" pitchFamily="34" charset="0"/>
              </a:rPr>
              <a:t>School Day</a:t>
            </a:r>
            <a:endParaRPr lang="en-GB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0E818-3BF1-5114-BBDD-5E360D137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389120"/>
          </a:xfrm>
        </p:spPr>
        <p:txBody>
          <a:bodyPr/>
          <a:lstStyle/>
          <a:p>
            <a:r>
              <a:rPr lang="en-US" sz="2400" dirty="0" err="1">
                <a:latin typeface="Century Gothic" panose="020B0502020202020204" pitchFamily="34" charset="0"/>
              </a:rPr>
              <a:t>Maths</a:t>
            </a:r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Free play inside and outside / group activities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Phonics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Lunch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Carpet time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Free play inside and outside / group activities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Story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8400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3F35D36-EBF1-B9C5-89E0-883D5A60FD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296403"/>
              </p:ext>
            </p:extLst>
          </p:nvPr>
        </p:nvGraphicFramePr>
        <p:xfrm>
          <a:off x="228600" y="1412776"/>
          <a:ext cx="8686800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731200756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413275198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213035705"/>
                    </a:ext>
                  </a:extLst>
                </a:gridCol>
              </a:tblGrid>
              <a:tr h="355439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Autumn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Autumn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Spring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76982"/>
                  </a:ext>
                </a:extLst>
              </a:tr>
              <a:tr h="4749961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Match and Sort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Comparing size, mass, capacity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Making simple patterns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Representing and comparing 1, 2, 3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Composition of Numbers 1, 2,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Circles and Triangles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Spatial awareness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Numbers 4 and 5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One more and one less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Shapes with 4 sides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Time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Introducing zero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Comparing numbers to 5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Composition of 4 and 5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Comparing mass and capacity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Numbers 6, 7, 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60079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2813862-2C55-5FF1-D796-00A72AD82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759" y="2198591"/>
            <a:ext cx="2438400" cy="819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FE5F35-147F-52AD-6A17-95D6E80E7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24" y="4160741"/>
            <a:ext cx="2428605" cy="4619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B4CA70-C1C4-7242-7389-9B7ADBB4D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3584" y="4345493"/>
            <a:ext cx="1319570" cy="5907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0A8FA5-063C-69A6-FF51-EFD7AFC3C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7389" y="3282058"/>
            <a:ext cx="2209221" cy="5286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5FC856-A5E6-9D58-F356-5FD28A3592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9779" y="5370468"/>
            <a:ext cx="1083375" cy="5286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FB6E82-3BDC-2562-DD94-77C8599ECD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6244" y="3205328"/>
            <a:ext cx="1068184" cy="6820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599BCA-2D00-8F17-39AC-8BA9CC8EA7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8415" y="5512126"/>
            <a:ext cx="2133590" cy="6820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C28B4D-4C9B-C314-16BF-A24D7627A0A8}"/>
              </a:ext>
            </a:extLst>
          </p:cNvPr>
          <p:cNvSpPr txBox="1"/>
          <p:nvPr/>
        </p:nvSpPr>
        <p:spPr>
          <a:xfrm>
            <a:off x="3467389" y="686151"/>
            <a:ext cx="3198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entury Gothic" panose="020B0502020202020204" pitchFamily="34" charset="0"/>
              </a:rPr>
              <a:t>Number</a:t>
            </a:r>
            <a:endParaRPr lang="en-GB" sz="3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960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46B92D-80D2-9C94-498F-2D17A8CD50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914452"/>
              </p:ext>
            </p:extLst>
          </p:nvPr>
        </p:nvGraphicFramePr>
        <p:xfrm>
          <a:off x="394641" y="1447800"/>
          <a:ext cx="86868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731200756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413275198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213035705"/>
                    </a:ext>
                  </a:extLst>
                </a:gridCol>
              </a:tblGrid>
              <a:tr h="203039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Spring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Summer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Summer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76982"/>
                  </a:ext>
                </a:extLst>
              </a:tr>
              <a:tr h="4749961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Combining 2 groups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Length, height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Building 9 and 10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Comparing numbers to 10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Number bonds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3D shape and pattern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Building numbers beyond 10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Counting patterns beyond 10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Spatial reasoning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Adding more Taking away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Doubling, sharing, grouping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Even and odd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Spatial reasoning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Patterns and relationships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60079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B806DCD-12EC-B21F-29D4-8DF6EEF24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54" y="3229474"/>
            <a:ext cx="1214438" cy="767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BB352B-EDD1-9834-93E5-273764D88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46" y="4834836"/>
            <a:ext cx="1238137" cy="5545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8ADE03-008A-BE98-8819-E2FBFDC1E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72" y="5779021"/>
            <a:ext cx="1039056" cy="5706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22A913-603E-1506-B968-6655AD58D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5573" y="4578457"/>
            <a:ext cx="1590675" cy="1409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80DC92-17C5-67B2-4B03-507CA10FE1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968" y="2541298"/>
            <a:ext cx="1315181" cy="6881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EFBAC9-91EF-8E98-BC50-4D06B714F6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374" y="4153898"/>
            <a:ext cx="1271214" cy="6881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0FBBFC-E886-D784-8F06-6A7E59C6137E}"/>
              </a:ext>
            </a:extLst>
          </p:cNvPr>
          <p:cNvSpPr txBox="1"/>
          <p:nvPr/>
        </p:nvSpPr>
        <p:spPr>
          <a:xfrm>
            <a:off x="3467389" y="686151"/>
            <a:ext cx="3198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entury Gothic" panose="020B0502020202020204" pitchFamily="34" charset="0"/>
              </a:rPr>
              <a:t>Number</a:t>
            </a:r>
            <a:endParaRPr lang="en-GB" sz="3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332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1FE30BA-BB80-E3A4-672B-DE7A48C5561F}"/>
              </a:ext>
            </a:extLst>
          </p:cNvPr>
          <p:cNvSpPr txBox="1">
            <a:spLocks/>
          </p:cNvSpPr>
          <p:nvPr/>
        </p:nvSpPr>
        <p:spPr>
          <a:xfrm>
            <a:off x="755576" y="518346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entury Gothic" panose="020B0502020202020204" pitchFamily="34" charset="0"/>
              </a:rPr>
              <a:t>Number Early Learning Goal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A8723E0-F733-3E1F-193B-ED4C064CA8CB}"/>
              </a:ext>
            </a:extLst>
          </p:cNvPr>
          <p:cNvSpPr txBox="1">
            <a:spLocks/>
          </p:cNvSpPr>
          <p:nvPr/>
        </p:nvSpPr>
        <p:spPr>
          <a:xfrm>
            <a:off x="457200" y="198564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latin typeface="Century Gothic" panose="020B0502020202020204" pitchFamily="34" charset="0"/>
              </a:rPr>
              <a:t>Have a deep understanding of number to 10, including the composition of each number.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Subitise (recognise quantities without counting) up to 5.</a:t>
            </a:r>
          </a:p>
          <a:p>
            <a:r>
              <a:rPr lang="en-GB" sz="2000" dirty="0">
                <a:latin typeface="Century Gothic" panose="020B0502020202020204" pitchFamily="34" charset="0"/>
              </a:rPr>
              <a:t>Automatically recall (without reference to rhymes, counting or other aids) number bonds up to 5 (including subtraction facts) and some number bonds to 10, including double facts.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FBCE2FF-F5D6-A8C9-4643-1FA059C6B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90160" y="3902062"/>
            <a:ext cx="1859431" cy="3135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Dice PNG Images &amp; PSDs for Download | PixelSquid - S111696840">
            <a:extLst>
              <a:ext uri="{FF2B5EF4-FFF2-40B4-BE49-F238E27FC236}">
                <a16:creationId xmlns:a16="http://schemas.microsoft.com/office/drawing/2014/main" id="{6A637038-65A8-F778-A30E-BF96C6790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57" y="4797150"/>
            <a:ext cx="1345332" cy="134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1-minute maths app | White Rose Education">
            <a:extLst>
              <a:ext uri="{FF2B5EF4-FFF2-40B4-BE49-F238E27FC236}">
                <a16:creationId xmlns:a16="http://schemas.microsoft.com/office/drawing/2014/main" id="{F205E88D-842E-54A7-0556-1633A93E95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41" r="20462"/>
          <a:stretch>
            <a:fillRect/>
          </a:stretch>
        </p:blipFill>
        <p:spPr bwMode="auto">
          <a:xfrm>
            <a:off x="4139952" y="4657698"/>
            <a:ext cx="1152128" cy="148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F8391B-BA1F-B17C-8875-B9EC11BA1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6319" y="4514352"/>
            <a:ext cx="1152129" cy="168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11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A86FFFF-A0C1-37F0-330E-B4AAAE5CC9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652883"/>
              </p:ext>
            </p:extLst>
          </p:nvPr>
        </p:nvGraphicFramePr>
        <p:xfrm>
          <a:off x="228600" y="1412776"/>
          <a:ext cx="8686800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731200756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413275198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213035705"/>
                    </a:ext>
                  </a:extLst>
                </a:gridCol>
              </a:tblGrid>
              <a:tr h="355439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Autumn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Autumn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Spring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76982"/>
                  </a:ext>
                </a:extLst>
              </a:tr>
              <a:tr h="4749961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Mark making and give meaning to marks.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Form taught letters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Correct pencil grip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Forming taught letters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Writing some of the tricky words such as I, go, the, to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Beginning to write sentences using finger spaces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60079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EA34688-A5A8-AAF5-D139-2AEA7B6BC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392230"/>
            <a:ext cx="2609850" cy="106340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6808527-495D-E7F2-A087-D3486E26E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Century Gothic" panose="020B0502020202020204" pitchFamily="34" charset="0"/>
              </a:rPr>
              <a:t>Writing</a:t>
            </a:r>
          </a:p>
        </p:txBody>
      </p:sp>
    </p:spTree>
    <p:extLst>
      <p:ext uri="{BB962C8B-B14F-4D97-AF65-F5344CB8AC3E}">
        <p14:creationId xmlns:p14="http://schemas.microsoft.com/office/powerpoint/2010/main" val="3693359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EF83F6B-E124-F2FB-429A-92B21ADFFA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385030"/>
              </p:ext>
            </p:extLst>
          </p:nvPr>
        </p:nvGraphicFramePr>
        <p:xfrm>
          <a:off x="323528" y="1340768"/>
          <a:ext cx="8686800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731200756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413275198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213035705"/>
                    </a:ext>
                  </a:extLst>
                </a:gridCol>
              </a:tblGrid>
              <a:tr h="355439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Spring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Summer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Summer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76982"/>
                  </a:ext>
                </a:extLst>
              </a:tr>
              <a:tr h="4749961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Writing simple sentences using finger spaces and beginning to use full stops.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Spell tricky words and words using taught sounds.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Write 2 or more sentences </a:t>
                      </a:r>
                      <a:r>
                        <a:rPr lang="en-GB" sz="1600" dirty="0" err="1">
                          <a:latin typeface="Century Gothic" panose="020B0502020202020204" pitchFamily="34" charset="0"/>
                        </a:rPr>
                        <a:t>e.g</a:t>
                      </a:r>
                      <a:r>
                        <a:rPr lang="en-GB" sz="1600" dirty="0">
                          <a:latin typeface="Century Gothic" panose="020B0502020202020204" pitchFamily="34" charset="0"/>
                        </a:rPr>
                        <a:t> story maps, character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Beginning to use capital letters and full stops.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Form lower case letters correctly.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Write longer words which are spelt phonetically.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Retell a story in their own words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Write sentences using a capital letters, finger spaces and a full stop.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Form lower case and capital letters correctly. 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Reread what they have written to check it makes sense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60079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3C51B7D-E18E-E984-E416-9EBD845586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084"/>
          <a:stretch/>
        </p:blipFill>
        <p:spPr>
          <a:xfrm>
            <a:off x="778132" y="4464968"/>
            <a:ext cx="2311111" cy="17500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77AF2F-58B1-B10F-020D-97FD77CE3A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492" b="3579"/>
          <a:stretch/>
        </p:blipFill>
        <p:spPr>
          <a:xfrm>
            <a:off x="3738675" y="4713738"/>
            <a:ext cx="2311110" cy="163330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C7A9A8F-FA86-EC61-3CB1-561EC5DA2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Century Gothic" panose="020B0502020202020204" pitchFamily="34" charset="0"/>
              </a:rPr>
              <a:t>Writing</a:t>
            </a:r>
          </a:p>
        </p:txBody>
      </p:sp>
    </p:spTree>
    <p:extLst>
      <p:ext uri="{BB962C8B-B14F-4D97-AF65-F5344CB8AC3E}">
        <p14:creationId xmlns:p14="http://schemas.microsoft.com/office/powerpoint/2010/main" val="1142704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AC8DFE-C8F6-0A0E-8A89-F84D537DF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latin typeface="Century Gothic" panose="020B0502020202020204" pitchFamily="34" charset="0"/>
              </a:rPr>
              <a:t>Write recognisable letters, most of which are correctly formed. Spell words by identifying sounds in them and representing the sounds with a letter or letters. Write simple phrases and sentences that can be read by others.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47F67E-A6F2-A4B6-39E1-7E30CCAEB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3268663"/>
            <a:ext cx="6972300" cy="28575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648F308-6E85-F970-546C-A2B8E0FB8C84}"/>
              </a:ext>
            </a:extLst>
          </p:cNvPr>
          <p:cNvSpPr txBox="1">
            <a:spLocks/>
          </p:cNvSpPr>
          <p:nvPr/>
        </p:nvSpPr>
        <p:spPr>
          <a:xfrm>
            <a:off x="1085850" y="194469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entury Gothic" panose="020B0502020202020204" pitchFamily="34" charset="0"/>
              </a:rPr>
              <a:t>Writing Early Learning Goal</a:t>
            </a:r>
          </a:p>
        </p:txBody>
      </p:sp>
    </p:spTree>
    <p:extLst>
      <p:ext uri="{BB962C8B-B14F-4D97-AF65-F5344CB8AC3E}">
        <p14:creationId xmlns:p14="http://schemas.microsoft.com/office/powerpoint/2010/main" val="2228432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A80AD-2A61-D40D-1B47-7AC255817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entury Gothic" panose="020B0502020202020204" pitchFamily="34" charset="0"/>
              </a:rPr>
              <a:t>Tapestry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A504F-1F19-2D3E-AD94-E5164B824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38912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Century Gothic" panose="020B0502020202020204" pitchFamily="34" charset="0"/>
              </a:rPr>
              <a:t>This is the system we use to record the children’s learning.</a:t>
            </a:r>
          </a:p>
          <a:p>
            <a:pPr marL="0" indent="0">
              <a:buNone/>
            </a:pPr>
            <a:endParaRPr lang="en-US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entury Gothic" panose="020B0502020202020204" pitchFamily="34" charset="0"/>
              </a:rPr>
              <a:t>We collect photographs and observations of the children’s play and link them to the EYFS.</a:t>
            </a:r>
          </a:p>
          <a:p>
            <a:pPr marL="0" indent="0">
              <a:buNone/>
            </a:pPr>
            <a:endParaRPr lang="en-US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entury Gothic" panose="020B0502020202020204" pitchFamily="34" charset="0"/>
              </a:rPr>
              <a:t>Children’s next steps will be added to Tapestry as well as wow moments.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ABD9AD-69FC-4A76-BAF9-007CC75A7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1536" y="836712"/>
            <a:ext cx="1549480" cy="143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497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77DFC-3758-248D-534A-4AC0F25F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Phonics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899A793-A247-4171-E71B-1D8F0FEE0B7A}"/>
              </a:ext>
            </a:extLst>
          </p:cNvPr>
          <p:cNvSpPr txBox="1">
            <a:spLocks/>
          </p:cNvSpPr>
          <p:nvPr/>
        </p:nvSpPr>
        <p:spPr>
          <a:xfrm>
            <a:off x="852775" y="2198362"/>
            <a:ext cx="7856250" cy="391777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en-US" sz="2400" dirty="0">
                <a:latin typeface="Century Gothic" panose="020B0502020202020204" pitchFamily="34" charset="0"/>
              </a:rPr>
              <a:t>Phonics is how we teach children to read and  write. We will have a phonics lesson daily.</a:t>
            </a:r>
          </a:p>
          <a:p>
            <a:pPr marL="0" indent="0">
              <a:buFont typeface="Wingdings 2"/>
              <a:buNone/>
            </a:pPr>
            <a:endParaRPr lang="en-US" sz="1700" dirty="0"/>
          </a:p>
        </p:txBody>
      </p:sp>
      <p:pic>
        <p:nvPicPr>
          <p:cNvPr id="5" name="Picture 2" descr="Big Cat Phonics for Little Wandle Letters and Sounds Revised - Grapheme  Chart for Reception: Phases 2 and 3 For Year Reception | Little Wandle | ...">
            <a:extLst>
              <a:ext uri="{FF2B5EF4-FFF2-40B4-BE49-F238E27FC236}">
                <a16:creationId xmlns:a16="http://schemas.microsoft.com/office/drawing/2014/main" id="{8DC18A66-CE92-A689-38C9-8853E01B0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50019" y="3507247"/>
            <a:ext cx="4243961" cy="296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91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4F89A50-8713-FB79-9F35-A8CDDD92A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606" y="254331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Reading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CDAD2B-4AE1-0E59-3C8E-157285D99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00058"/>
            <a:ext cx="6131024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latin typeface="Century Gothic" panose="020B0502020202020204" pitchFamily="34" charset="0"/>
              </a:rPr>
              <a:t>Children will bring home a reading book and a reading record.</a:t>
            </a:r>
          </a:p>
          <a:p>
            <a:pPr marL="0" indent="0">
              <a:buNone/>
            </a:pPr>
            <a:endParaRPr lang="en-US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entury Gothic" panose="020B0502020202020204" pitchFamily="34" charset="0"/>
              </a:rPr>
              <a:t>Once children have a firm understanding of phonics, they will receive books they are able to read to you.</a:t>
            </a:r>
          </a:p>
          <a:p>
            <a:pPr marL="0" indent="0">
              <a:buNone/>
            </a:pPr>
            <a:endParaRPr lang="en-US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entury Gothic" panose="020B0502020202020204" pitchFamily="34" charset="0"/>
              </a:rPr>
              <a:t>When children can </a:t>
            </a:r>
            <a:r>
              <a:rPr lang="en-US" sz="2000" dirty="0" err="1">
                <a:latin typeface="Century Gothic" panose="020B0502020202020204" pitchFamily="34" charset="0"/>
              </a:rPr>
              <a:t>recognise</a:t>
            </a:r>
            <a:r>
              <a:rPr lang="en-US" sz="2000" dirty="0">
                <a:latin typeface="Century Gothic" panose="020B0502020202020204" pitchFamily="34" charset="0"/>
              </a:rPr>
              <a:t> some sounds they will bring home a blending book. Reading this will help your child to improve their early reading skills.</a:t>
            </a:r>
          </a:p>
          <a:p>
            <a:pPr marL="0" indent="0">
              <a:buNone/>
            </a:pPr>
            <a:endParaRPr lang="en-US" sz="20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entury Gothic" panose="020B0502020202020204" pitchFamily="34" charset="0"/>
              </a:rPr>
              <a:t>Tricky words bags – to be kept in reading folder so new words can be added</a:t>
            </a:r>
          </a:p>
          <a:p>
            <a:endParaRPr lang="en-US" sz="3000" dirty="0">
              <a:latin typeface="Century Gothic" panose="020B0502020202020204" pitchFamily="34" charset="0"/>
            </a:endParaRPr>
          </a:p>
          <a:p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0A4770-7C2C-233F-E754-158DD0D97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4456" y="908720"/>
            <a:ext cx="1790700" cy="27241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62C461-A802-E2BF-64F8-F3A2635FE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664" y="3798648"/>
            <a:ext cx="1912309" cy="222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273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C0611A7-B06F-6247-8247-8C3F0E696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372070"/>
              </p:ext>
            </p:extLst>
          </p:nvPr>
        </p:nvGraphicFramePr>
        <p:xfrm>
          <a:off x="351350" y="1412776"/>
          <a:ext cx="8441299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6299">
                  <a:extLst>
                    <a:ext uri="{9D8B030D-6E8A-4147-A177-3AD203B41FA5}">
                      <a16:colId xmlns:a16="http://schemas.microsoft.com/office/drawing/2014/main" val="731200756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413275198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213035705"/>
                    </a:ext>
                  </a:extLst>
                </a:gridCol>
              </a:tblGrid>
              <a:tr h="355439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Autumn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Autumn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Spring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76982"/>
                  </a:ext>
                </a:extLst>
              </a:tr>
              <a:tr h="4749961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All About Me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Our School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Autumn</a:t>
                      </a: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-Seasonal changes,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Diwali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Transport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Christmas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600" dirty="0">
                          <a:latin typeface="Century Gothic" panose="020B0502020202020204" pitchFamily="34" charset="0"/>
                        </a:rPr>
                        <a:t>Jolly Christmas Postman (maps)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sz="1600" dirty="0">
                          <a:latin typeface="Century Gothic" panose="020B0502020202020204" pitchFamily="34" charset="0"/>
                        </a:rPr>
                        <a:t>How we celebrate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Christmas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GB" sz="1600" dirty="0">
                          <a:latin typeface="Century Gothic" panose="020B0502020202020204" pitchFamily="34" charset="0"/>
                        </a:rPr>
                        <a:t>- Christmas in the past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People and Animals who help us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Cold Places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Dinosaurs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Luna New Year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60079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F336C1B7-971E-4AF3-0D67-F4959E1C5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895" y="14748"/>
            <a:ext cx="1872208" cy="1143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Topic</a:t>
            </a:r>
            <a:r>
              <a:rPr lang="en-US" sz="3600" dirty="0"/>
              <a:t>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666265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558ADDD-D4E2-9A7A-6167-C044A69DD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896" y="19879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Topic</a:t>
            </a:r>
            <a:r>
              <a:rPr lang="en-US" sz="3600" dirty="0"/>
              <a:t> </a:t>
            </a:r>
            <a:endParaRPr lang="en-GB" sz="36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114E2F8-3192-0A4F-B753-DE51312096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527775"/>
              </p:ext>
            </p:extLst>
          </p:nvPr>
        </p:nvGraphicFramePr>
        <p:xfrm>
          <a:off x="435496" y="1556792"/>
          <a:ext cx="8686800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731200756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413275198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213035705"/>
                    </a:ext>
                  </a:extLst>
                </a:gridCol>
              </a:tblGrid>
              <a:tr h="355439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Spring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Summer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Summer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76982"/>
                  </a:ext>
                </a:extLst>
              </a:tr>
              <a:tr h="4749961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Planting and Growing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Looking after our world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Past/ presents events in the lives of family members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latin typeface="Century Gothic" panose="020B0502020202020204" pitchFamily="34" charset="0"/>
                        </a:rPr>
                        <a:t>Farm animals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Minibeasts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Sea creatures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Pirates</a:t>
                      </a:r>
                    </a:p>
                    <a:p>
                      <a:endParaRPr lang="en-GB" sz="160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600" dirty="0">
                          <a:latin typeface="Century Gothic" panose="020B0502020202020204" pitchFamily="34" charset="0"/>
                        </a:rPr>
                        <a:t>Space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600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2709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7E2F9D8-FE51-DEB6-9F90-DF739641A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sz="2400" dirty="0">
                <a:latin typeface="Century Gothic" panose="020B0502020202020204" pitchFamily="34" charset="0"/>
              </a:rPr>
              <a:t>PE will be on a Friday morning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Children come dressed for PE</a:t>
            </a:r>
          </a:p>
          <a:p>
            <a:pPr marL="0" indent="0">
              <a:buNone/>
            </a:pPr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House T-shirts 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Please make sure all ear-rings are out </a:t>
            </a:r>
          </a:p>
          <a:p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0EB1CF5-6BD5-81B4-5A4A-00510A9FD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880" y="160337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PE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000242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756AC-6F89-42DE-B4A8-55ACE1CD2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11" y="1700808"/>
            <a:ext cx="8229600" cy="1143000"/>
          </a:xfrm>
        </p:spPr>
        <p:txBody>
          <a:bodyPr>
            <a:noAutofit/>
          </a:bodyPr>
          <a:lstStyle/>
          <a:p>
            <a:r>
              <a:rPr lang="en-GB" sz="3600" dirty="0">
                <a:latin typeface="Century Gothic" panose="020B0502020202020204" pitchFamily="34" charset="0"/>
              </a:rPr>
              <a:t>20 things to do before leaving</a:t>
            </a:r>
            <a:br>
              <a:rPr lang="en-GB" sz="3600" dirty="0">
                <a:latin typeface="Century Gothic" panose="020B0502020202020204" pitchFamily="34" charset="0"/>
              </a:rPr>
            </a:br>
            <a:br>
              <a:rPr lang="en-GB" sz="3600" dirty="0">
                <a:latin typeface="Century Gothic" panose="020B0502020202020204" pitchFamily="34" charset="0"/>
              </a:rPr>
            </a:b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A48C1D-3DD3-4349-BD1E-91884A173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During the year your child will experience 6 enrichment activities </a:t>
            </a:r>
            <a:r>
              <a:rPr lang="en-GB" sz="2400" dirty="0" err="1">
                <a:latin typeface="Century Gothic" panose="020B0502020202020204" pitchFamily="34" charset="0"/>
              </a:rPr>
              <a:t>e.g</a:t>
            </a:r>
            <a:r>
              <a:rPr lang="en-GB" sz="2400" dirty="0">
                <a:latin typeface="Century Gothic" panose="020B0502020202020204" pitchFamily="34" charset="0"/>
              </a:rPr>
              <a:t> trip, local walk, visitors,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00DDDD-DD9C-49E9-9778-FF03E23C3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1916832"/>
            <a:ext cx="2531077" cy="355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29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9372A-9DB4-CF88-BEAE-A4BF3EC9A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404664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entury Gothic" panose="020B0502020202020204" pitchFamily="34" charset="0"/>
              </a:rPr>
              <a:t>Celebration Worship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80CE419-61F2-24B9-EBC9-D032136DB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4389437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Celebration Worship is at 9 on a Friday</a:t>
            </a:r>
          </a:p>
          <a:p>
            <a:pPr marL="0" indent="0">
              <a:buNone/>
            </a:pPr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Grown-ups are invited to join us</a:t>
            </a:r>
          </a:p>
          <a:p>
            <a:pPr marL="0" indent="0">
              <a:buNone/>
            </a:pPr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A text will be sent out if your child is going to receive a certificate </a:t>
            </a:r>
          </a:p>
          <a:p>
            <a:pPr marL="0" indent="0">
              <a:buNone/>
            </a:pPr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Achievements from outside school can be shared</a:t>
            </a:r>
          </a:p>
          <a:p>
            <a:pPr marL="0" indent="0">
              <a:buNone/>
            </a:pP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e.g</a:t>
            </a:r>
            <a:r>
              <a:rPr lang="en-US" sz="2400" dirty="0">
                <a:latin typeface="Century Gothic" panose="020B0502020202020204" pitchFamily="34" charset="0"/>
              </a:rPr>
              <a:t> swimming certificates </a:t>
            </a:r>
            <a:endParaRPr lang="en-GB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977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23C1540-2323-F52F-3487-CE79D07D0CCA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Century Gothic" panose="020B0502020202020204" pitchFamily="34" charset="0"/>
              </a:rPr>
              <a:t>Afternoon tea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3A81C0D-D80D-8F1B-BCA5-BCCCCBF8888A}"/>
              </a:ext>
            </a:extLst>
          </p:cNvPr>
          <p:cNvSpPr txBox="1">
            <a:spLocks/>
          </p:cNvSpPr>
          <p:nvPr/>
        </p:nvSpPr>
        <p:spPr>
          <a:xfrm>
            <a:off x="457200" y="1628800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Century Gothic" panose="020B0502020202020204" pitchFamily="34" charset="0"/>
              </a:rPr>
              <a:t>Each Friday a child from each class is picked to go to afternoon tea.</a:t>
            </a:r>
            <a:endParaRPr lang="en-GB" sz="2400" dirty="0">
              <a:latin typeface="Century Gothic" panose="020B0502020202020204" pitchFamily="34" charset="0"/>
            </a:endParaRPr>
          </a:p>
        </p:txBody>
      </p:sp>
      <p:pic>
        <p:nvPicPr>
          <p:cNvPr id="6" name="Picture 2" descr="How to Make Cupcakes">
            <a:extLst>
              <a:ext uri="{FF2B5EF4-FFF2-40B4-BE49-F238E27FC236}">
                <a16:creationId xmlns:a16="http://schemas.microsoft.com/office/drawing/2014/main" id="{52D5D654-BAC9-EF86-98C9-B6FFE5E19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716432"/>
            <a:ext cx="4836647" cy="322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280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2CB4A-19E7-59B3-9947-8AB93803D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Century Gothic" panose="020B0502020202020204" pitchFamily="34" charset="0"/>
              </a:rPr>
              <a:t>Other Things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9FD731C-99B6-C99C-8306-51F5DB3BA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Birthday invites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Christmas cards</a:t>
            </a:r>
          </a:p>
          <a:p>
            <a:pPr marL="0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entury Gothic" panose="020B0502020202020204" pitchFamily="34" charset="0"/>
              </a:rPr>
              <a:t>Sweets</a:t>
            </a: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dirty="0">
                <a:latin typeface="Century Gothic" panose="020B0502020202020204" pitchFamily="34" charset="0"/>
              </a:rPr>
              <a:t>Story bear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515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44272-DA2F-4410-B97A-0799BF3A7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Century Gothic" panose="020B0502020202020204" pitchFamily="34" charset="0"/>
              </a:rPr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FCFA1-ED9A-4BFC-B896-02963D24C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Home school communication policy</a:t>
            </a: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We will contact you through emails and messages via MCAS (My Child At School)</a:t>
            </a: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All communication should go through the school office preferably by email for all none-urgent issues.</a:t>
            </a:r>
          </a:p>
          <a:p>
            <a:pPr marL="0" indent="0">
              <a:buNone/>
            </a:pPr>
            <a:endParaRPr lang="en-GB" sz="24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2400" dirty="0">
                <a:latin typeface="Century Gothic" panose="020B0502020202020204" pitchFamily="34" charset="0"/>
              </a:rPr>
              <a:t>We aim to acknowledge emails within 2 days and a full response as per the home school communication policy. </a:t>
            </a: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621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86DAEF7-3881-4511-C519-FF8D461F5F20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Century Gothic" panose="020B0502020202020204" pitchFamily="34" charset="0"/>
              </a:rPr>
              <a:t>Things you can do at home…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9B87939-B554-90CF-4166-CBA6E45E4D27}"/>
              </a:ext>
            </a:extLst>
          </p:cNvPr>
          <p:cNvSpPr txBox="1">
            <a:spLocks/>
          </p:cNvSpPr>
          <p:nvPr/>
        </p:nvSpPr>
        <p:spPr>
          <a:xfrm>
            <a:off x="611560" y="1700808"/>
            <a:ext cx="8229600" cy="4525963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Century Gothic" panose="020B0502020202020204" pitchFamily="34" charset="0"/>
              </a:rPr>
              <a:t>Read your child's reading book and blending book daily.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Practice pre-writing </a:t>
            </a:r>
            <a:r>
              <a:rPr lang="en-US" sz="2000">
                <a:latin typeface="Century Gothic" panose="020B0502020202020204" pitchFamily="34" charset="0"/>
              </a:rPr>
              <a:t>patters </a:t>
            </a:r>
          </a:p>
          <a:p>
            <a:r>
              <a:rPr lang="en-US" sz="2000">
                <a:latin typeface="Century Gothic" panose="020B0502020202020204" pitchFamily="34" charset="0"/>
              </a:rPr>
              <a:t>Recognising</a:t>
            </a:r>
            <a:r>
              <a:rPr lang="en-US" sz="2000" dirty="0">
                <a:latin typeface="Century Gothic" panose="020B0502020202020204" pitchFamily="34" charset="0"/>
              </a:rPr>
              <a:t> numbers – games like snap or pairs.</a:t>
            </a:r>
          </a:p>
          <a:p>
            <a:r>
              <a:rPr lang="en-US" sz="2000" dirty="0" err="1">
                <a:latin typeface="Century Gothic" panose="020B0502020202020204" pitchFamily="34" charset="0"/>
              </a:rPr>
              <a:t>Colouring</a:t>
            </a:r>
            <a:r>
              <a:rPr lang="en-US" sz="2000" dirty="0">
                <a:latin typeface="Century Gothic" panose="020B0502020202020204" pitchFamily="34" charset="0"/>
              </a:rPr>
              <a:t> books to strengthen pencil grip.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Encourage independence around the house e.g. making their bed, laying the table, dressing themselves, zipping coat or tidying up.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Create a rhyming string  </a:t>
            </a:r>
            <a:r>
              <a:rPr lang="en-US" sz="2000" dirty="0" err="1">
                <a:latin typeface="Century Gothic" panose="020B0502020202020204" pitchFamily="34" charset="0"/>
              </a:rPr>
              <a:t>e.g</a:t>
            </a:r>
            <a:r>
              <a:rPr lang="en-US" sz="2000" dirty="0">
                <a:latin typeface="Century Gothic" panose="020B0502020202020204" pitchFamily="34" charset="0"/>
              </a:rPr>
              <a:t> hat, cat, mat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Play with play dough to strengthen finger muscles. 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Read stories together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White Rose One Minute </a:t>
            </a:r>
            <a:r>
              <a:rPr lang="en-US" sz="2000" dirty="0" err="1">
                <a:latin typeface="Century Gothic" panose="020B0502020202020204" pitchFamily="34" charset="0"/>
              </a:rPr>
              <a:t>maths</a:t>
            </a:r>
            <a:r>
              <a:rPr lang="en-US" sz="2000" dirty="0">
                <a:latin typeface="Century Gothic" panose="020B0502020202020204" pitchFamily="34" charset="0"/>
              </a:rPr>
              <a:t> app</a:t>
            </a:r>
          </a:p>
          <a:p>
            <a:r>
              <a:rPr lang="en-US" sz="2000" dirty="0">
                <a:latin typeface="Century Gothic" panose="020B0502020202020204" pitchFamily="34" charset="0"/>
              </a:rPr>
              <a:t>Play dominoes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664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1692</TotalTime>
  <Words>1074</Words>
  <Application>Microsoft Office PowerPoint</Application>
  <PresentationFormat>On-screen Show (4:3)</PresentationFormat>
  <Paragraphs>322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Century Gothic</vt:lpstr>
      <vt:lpstr>Constantia</vt:lpstr>
      <vt:lpstr>Wingdings 2</vt:lpstr>
      <vt:lpstr>Flow</vt:lpstr>
      <vt:lpstr>St Michaels and All Angels Curriculum Evening    </vt:lpstr>
      <vt:lpstr>Our Staff</vt:lpstr>
      <vt:lpstr>PowerPoint Presentation</vt:lpstr>
      <vt:lpstr>Personal, Social and Emotional Development</vt:lpstr>
      <vt:lpstr>Our Curriculum</vt:lpstr>
      <vt:lpstr>Early Years</vt:lpstr>
      <vt:lpstr>Learning through play</vt:lpstr>
      <vt:lpstr>The School Day</vt:lpstr>
      <vt:lpstr>PowerPoint Presentation</vt:lpstr>
      <vt:lpstr>PowerPoint Presentation</vt:lpstr>
      <vt:lpstr>PowerPoint Presentation</vt:lpstr>
      <vt:lpstr>Writing</vt:lpstr>
      <vt:lpstr>Writing</vt:lpstr>
      <vt:lpstr>PowerPoint Presentation</vt:lpstr>
      <vt:lpstr>Tapestry </vt:lpstr>
      <vt:lpstr>Phonics</vt:lpstr>
      <vt:lpstr>Reading</vt:lpstr>
      <vt:lpstr>Topic </vt:lpstr>
      <vt:lpstr>Topic </vt:lpstr>
      <vt:lpstr>PE</vt:lpstr>
      <vt:lpstr>20 things to do before leaving  </vt:lpstr>
      <vt:lpstr>Celebration Worship</vt:lpstr>
      <vt:lpstr>PowerPoint Presentation</vt:lpstr>
      <vt:lpstr>Other Things</vt:lpstr>
      <vt:lpstr>Communication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Year 2 Expectations</dc:title>
  <dc:creator>Chloe Shields</dc:creator>
  <cp:lastModifiedBy>Juliette Craven</cp:lastModifiedBy>
  <cp:revision>83</cp:revision>
  <dcterms:created xsi:type="dcterms:W3CDTF">2016-09-12T12:56:44Z</dcterms:created>
  <dcterms:modified xsi:type="dcterms:W3CDTF">2026-09-17T14:24:45Z</dcterms:modified>
</cp:coreProperties>
</file>