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20"/>
  </p:notesMasterIdLst>
  <p:sldIdLst>
    <p:sldId id="266" r:id="rId2"/>
    <p:sldId id="287" r:id="rId3"/>
    <p:sldId id="275" r:id="rId4"/>
    <p:sldId id="288" r:id="rId5"/>
    <p:sldId id="279" r:id="rId6"/>
    <p:sldId id="283" r:id="rId7"/>
    <p:sldId id="281" r:id="rId8"/>
    <p:sldId id="257" r:id="rId9"/>
    <p:sldId id="286" r:id="rId10"/>
    <p:sldId id="259" r:id="rId11"/>
    <p:sldId id="282" r:id="rId12"/>
    <p:sldId id="285" r:id="rId13"/>
    <p:sldId id="265" r:id="rId14"/>
    <p:sldId id="289" r:id="rId15"/>
    <p:sldId id="284" r:id="rId16"/>
    <p:sldId id="264" r:id="rId17"/>
    <p:sldId id="270" r:id="rId18"/>
    <p:sldId id="277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83CAEC-1F3F-4C54-8FE1-A17532A2CA3B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8E526C-1A33-4840-A014-C745F2633B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2488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F7230-E6BA-4811-A29B-5607CAAD2E28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6F6F2-338F-4008-B9E0-F51437EC1288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F7230-E6BA-4811-A29B-5607CAAD2E28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6F6F2-338F-4008-B9E0-F51437EC128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F7230-E6BA-4811-A29B-5607CAAD2E28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6F6F2-338F-4008-B9E0-F51437EC1288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F7230-E6BA-4811-A29B-5607CAAD2E28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6F6F2-338F-4008-B9E0-F51437EC128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F7230-E6BA-4811-A29B-5607CAAD2E28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6F6F2-338F-4008-B9E0-F51437EC128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F7230-E6BA-4811-A29B-5607CAAD2E28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6F6F2-338F-4008-B9E0-F51437EC128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F7230-E6BA-4811-A29B-5607CAAD2E28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6F6F2-338F-4008-B9E0-F51437EC128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F7230-E6BA-4811-A29B-5607CAAD2E28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6F6F2-338F-4008-B9E0-F51437EC128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F7230-E6BA-4811-A29B-5607CAAD2E28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376F6F2-338F-4008-B9E0-F51437EC1288}" type="slidenum">
              <a:rPr lang="en-GB" smtClean="0"/>
              <a:t>‹#›</a:t>
            </a:fld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F7230-E6BA-4811-A29B-5607CAAD2E28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6F6F2-338F-4008-B9E0-F51437EC128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F7230-E6BA-4811-A29B-5607CAAD2E28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6F6F2-338F-4008-B9E0-F51437EC128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88F7230-E6BA-4811-A29B-5607CAAD2E28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376F6F2-338F-4008-B9E0-F51437EC1288}" type="slidenum">
              <a:rPr lang="en-GB" smtClean="0"/>
              <a:t>‹#›</a:t>
            </a:fld>
            <a:endParaRPr lang="en-GB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cid:FBA51BF5-08CA-4D17-AEAA-FC9D577C44CB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hyperlink" Target="http://thaienews.blogspot.com/2016/07/2010.html" TargetMode="External"/><Relationship Id="rId7" Type="http://schemas.openxmlformats.org/officeDocument/2006/relationships/hyperlink" Target="https://www.geograph.org.uk/photo/1489321" TargetMode="External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hyperlink" Target="https://commons.wikimedia.org/wiki/File:8_The_Great_Fire_of_London_1666.JPG" TargetMode="External"/><Relationship Id="rId10" Type="http://schemas.openxmlformats.org/officeDocument/2006/relationships/image" Target="../media/image17.png"/><Relationship Id="rId4" Type="http://schemas.openxmlformats.org/officeDocument/2006/relationships/image" Target="../media/image13.jpeg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package" Target="../embeddings/Microsoft_Word_Document.docx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ttrockstars.com/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t-michaelangels.calderdale.sch.uk/special/kidszone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12976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n-GB" sz="3200" b="1" dirty="0">
                <a:latin typeface="Century Gothic" panose="020B0502020202020204" pitchFamily="34" charset="0"/>
              </a:rPr>
              <a:t>St Michaels and All Angels Curriculum Evening 2024</a:t>
            </a:r>
            <a:br>
              <a:rPr lang="en-GB" sz="3200" b="1" dirty="0">
                <a:latin typeface="Century Gothic" panose="020B0502020202020204" pitchFamily="34" charset="0"/>
              </a:rPr>
            </a:br>
            <a:br>
              <a:rPr lang="en-GB" sz="3200" b="1" dirty="0">
                <a:latin typeface="Century Gothic" panose="020B0502020202020204" pitchFamily="34" charset="0"/>
              </a:rPr>
            </a:br>
            <a:br>
              <a:rPr lang="en-GB" sz="3200" b="1" dirty="0">
                <a:latin typeface="Century Gothic" panose="020B0502020202020204" pitchFamily="34" charset="0"/>
              </a:rPr>
            </a:br>
            <a:endParaRPr lang="en-GB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924944"/>
            <a:ext cx="8229600" cy="33996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GB" sz="2400" dirty="0">
              <a:latin typeface="Century Gothic" panose="020B0502020202020204" pitchFamily="34" charset="0"/>
            </a:endParaRPr>
          </a:p>
          <a:p>
            <a:pPr algn="ctr"/>
            <a:endParaRPr lang="en-GB" sz="3200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endParaRPr lang="en-GB" sz="3200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r>
              <a:rPr lang="en-GB" sz="32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Welcome to Year 2 </a:t>
            </a:r>
          </a:p>
          <a:p>
            <a:pPr marL="0" indent="0" algn="ctr">
              <a:buNone/>
            </a:pPr>
            <a:endParaRPr lang="en-GB" sz="3200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4097" name="232bcb39-68ec-4b4a-924a-89c405bc9aad" descr="cid:FBA51BF5-08CA-4D17-AEAA-FC9D577C44CB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678979"/>
            <a:ext cx="1052513" cy="108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764704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en-GB" altLang="en-US" sz="1400" b="1" i="0" u="none" strike="noStrike" cap="none" normalizeH="0" baseline="0" dirty="0">
                <a:ln>
                  <a:noFill/>
                </a:ln>
                <a:solidFill>
                  <a:srgbClr val="365F91"/>
                </a:solidFill>
                <a:effectLst/>
                <a:latin typeface="Century Gothic" pitchFamily="34" charset="0"/>
                <a:ea typeface="Times New Roman" pitchFamily="18" charset="0"/>
                <a:cs typeface="Arial" pitchFamily="34" charset="0"/>
              </a:rPr>
              <a:t>ST MICHAEL &amp; ALL ANGELS C. E. (FOUNDATION) PRIMARY </a:t>
            </a:r>
            <a:endParaRPr kumimoji="0" lang="en-GB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en-GB" altLang="en-US" sz="1400" b="1" i="0" u="none" strike="noStrike" cap="none" normalizeH="0" baseline="0" dirty="0">
                <a:ln>
                  <a:noFill/>
                </a:ln>
                <a:solidFill>
                  <a:srgbClr val="365F91"/>
                </a:solidFill>
                <a:effectLst/>
                <a:latin typeface="Century Gothic" pitchFamily="34" charset="0"/>
                <a:ea typeface="Times New Roman" pitchFamily="18" charset="0"/>
                <a:cs typeface="Arial" pitchFamily="34" charset="0"/>
              </a:rPr>
              <a:t>AND PRE-SCHOOL</a:t>
            </a:r>
            <a:endParaRPr kumimoji="0" lang="en-GB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88294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E3F8DD4-07A5-7DA7-173D-B25E97977566}"/>
              </a:ext>
            </a:extLst>
          </p:cNvPr>
          <p:cNvSpPr txBox="1"/>
          <p:nvPr/>
        </p:nvSpPr>
        <p:spPr>
          <a:xfrm>
            <a:off x="323528" y="854925"/>
            <a:ext cx="82089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solidFill>
                  <a:schemeClr val="tx2"/>
                </a:solidFill>
                <a:latin typeface="Century Gothic" panose="020B0502020202020204" pitchFamily="34" charset="0"/>
              </a:rPr>
              <a:t>Our staff</a:t>
            </a:r>
          </a:p>
          <a:p>
            <a:endParaRPr lang="en-US" sz="2400" b="1" u="sng" dirty="0">
              <a:solidFill>
                <a:schemeClr val="tx2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GB" sz="2400" b="1" dirty="0">
                <a:solidFill>
                  <a:schemeClr val="tx2"/>
                </a:solidFill>
                <a:latin typeface="Century Gothic" panose="020B0502020202020204" pitchFamily="34" charset="0"/>
              </a:rPr>
              <a:t>These are the staff that are working in Year 2 this year.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768B25-E963-6352-7F81-74D48082A1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2696" y="2725710"/>
            <a:ext cx="2148752" cy="271951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A524DB1-083D-BFA7-72A6-DD0680B94A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753440"/>
            <a:ext cx="2175072" cy="27195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D6008AC-6FB0-D278-AE6D-4CE61CE08A32}"/>
              </a:ext>
            </a:extLst>
          </p:cNvPr>
          <p:cNvSpPr txBox="1"/>
          <p:nvPr/>
        </p:nvSpPr>
        <p:spPr>
          <a:xfrm>
            <a:off x="6367550" y="5605631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Century Gothic" panose="020B0502020202020204" pitchFamily="34" charset="0"/>
              </a:rPr>
              <a:t>Mrs</a:t>
            </a:r>
            <a:r>
              <a:rPr lang="en-US" dirty="0">
                <a:latin typeface="Century Gothic" panose="020B0502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</a:rPr>
              <a:t>Nalton</a:t>
            </a:r>
            <a:endParaRPr lang="en-GB" dirty="0">
              <a:latin typeface="Century Gothic" panose="020B0502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F63B7C0-8312-DC41-8060-2FE5510E77AB}"/>
              </a:ext>
            </a:extLst>
          </p:cNvPr>
          <p:cNvSpPr txBox="1"/>
          <p:nvPr/>
        </p:nvSpPr>
        <p:spPr>
          <a:xfrm>
            <a:off x="943120" y="5633743"/>
            <a:ext cx="1511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Century Gothic" panose="020B0502020202020204" pitchFamily="34" charset="0"/>
              </a:rPr>
              <a:t>Mrs</a:t>
            </a:r>
            <a:r>
              <a:rPr lang="en-US" dirty="0">
                <a:latin typeface="Century Gothic" panose="020B0502020202020204" pitchFamily="34" charset="0"/>
              </a:rPr>
              <a:t> Bedford</a:t>
            </a:r>
            <a:endParaRPr lang="en-GB" dirty="0">
              <a:latin typeface="Century Gothic" panose="020B0502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BDEE83-7490-8D60-6A13-3499DDABDD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3143" y="2789363"/>
            <a:ext cx="1998890" cy="26835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C35FEE3-FE1E-473D-469A-10C1EC1F5D92}"/>
              </a:ext>
            </a:extLst>
          </p:cNvPr>
          <p:cNvSpPr txBox="1"/>
          <p:nvPr/>
        </p:nvSpPr>
        <p:spPr>
          <a:xfrm>
            <a:off x="3911490" y="5633743"/>
            <a:ext cx="18409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Miss Bowers</a:t>
            </a:r>
            <a:endParaRPr lang="en-GB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65738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2275360" y="1207681"/>
            <a:ext cx="4239928" cy="11558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GB" sz="4000" b="1" u="sng" dirty="0">
                <a:solidFill>
                  <a:schemeClr val="tx1"/>
                </a:solidFill>
                <a:latin typeface="Century Gothic" panose="020B0502020202020204" pitchFamily="34" charset="0"/>
              </a:rPr>
              <a:t>School Values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952947"/>
            <a:ext cx="1604066" cy="1375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9850" y="2385034"/>
            <a:ext cx="1477203" cy="1416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802" y="1038429"/>
            <a:ext cx="1078657" cy="1808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8941" y="3132421"/>
            <a:ext cx="1611863" cy="1338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1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8941" y="1180042"/>
            <a:ext cx="1243991" cy="1525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9389" y="2925231"/>
            <a:ext cx="1088965" cy="1500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37802" y="4437112"/>
            <a:ext cx="851066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en-US" sz="1800" u="sng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Our Vision</a:t>
            </a:r>
          </a:p>
          <a:p>
            <a:pPr algn="ctr" fontAlgn="base"/>
            <a:endParaRPr lang="en-US" sz="1800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algn="ctr" fontAlgn="base"/>
            <a:r>
              <a:rPr lang="en-US" sz="180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Curious minds, resilient learners, compassionate community. </a:t>
            </a:r>
          </a:p>
          <a:p>
            <a:pPr algn="ctr" fontAlgn="base"/>
            <a:r>
              <a:rPr lang="en-US" sz="180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Be strong and courageous (Joshua 1:9)</a:t>
            </a:r>
          </a:p>
          <a:p>
            <a:br>
              <a:rPr lang="en-US" sz="180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541789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EBC371C-44DA-16CD-44A2-4E843E909E19}"/>
              </a:ext>
            </a:extLst>
          </p:cNvPr>
          <p:cNvSpPr txBox="1"/>
          <p:nvPr/>
        </p:nvSpPr>
        <p:spPr>
          <a:xfrm>
            <a:off x="971600" y="1844824"/>
            <a:ext cx="7704856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>
                <a:latin typeface="Century Gothic" panose="020B0502020202020204" pitchFamily="34" charset="0"/>
              </a:rPr>
              <a:t>During the Summer  Term we will be looking at ways of keeping ourselves healthy. </a:t>
            </a:r>
          </a:p>
          <a:p>
            <a:endParaRPr lang="en-GB" sz="2400" dirty="0">
              <a:latin typeface="Century Gothic" panose="020B0502020202020204" pitchFamily="34" charset="0"/>
            </a:endParaRPr>
          </a:p>
          <a:p>
            <a:endParaRPr lang="en-GB" sz="2400" dirty="0">
              <a:latin typeface="Century Gothic" panose="020B0502020202020204" pitchFamily="34" charset="0"/>
            </a:endParaRPr>
          </a:p>
          <a:p>
            <a:r>
              <a:rPr lang="en-GB" sz="2400" dirty="0">
                <a:latin typeface="Century Gothic" panose="020B0502020202020204" pitchFamily="34" charset="0"/>
              </a:rPr>
              <a:t>We will also talk about consent, what this means and healthy relationships.</a:t>
            </a:r>
          </a:p>
          <a:p>
            <a:endParaRPr lang="en-GB" sz="2400" dirty="0">
              <a:latin typeface="Century Gothic" panose="020B0502020202020204" pitchFamily="34" charset="0"/>
            </a:endParaRPr>
          </a:p>
          <a:p>
            <a:r>
              <a:rPr lang="en-GB" sz="2400" dirty="0">
                <a:latin typeface="Century Gothic" panose="020B0502020202020204" pitchFamily="34" charset="0"/>
              </a:rPr>
              <a:t>Furthermore, there will be lessons on puberty and how the body changes as we get older, using the correct scientific terminology.</a:t>
            </a:r>
          </a:p>
        </p:txBody>
      </p:sp>
    </p:spTree>
    <p:extLst>
      <p:ext uri="{BB962C8B-B14F-4D97-AF65-F5344CB8AC3E}">
        <p14:creationId xmlns:p14="http://schemas.microsoft.com/office/powerpoint/2010/main" val="21242597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36912"/>
            <a:ext cx="8229600" cy="1728192"/>
          </a:xfrm>
        </p:spPr>
        <p:txBody>
          <a:bodyPr>
            <a:noAutofit/>
          </a:bodyPr>
          <a:lstStyle/>
          <a:p>
            <a:r>
              <a:rPr lang="en-GB" sz="4000" dirty="0">
                <a:latin typeface="Century Gothic" panose="020B0502020202020204" pitchFamily="34" charset="0"/>
              </a:rPr>
              <a:t>What are the expectations in year 2 and what do we learn?</a:t>
            </a:r>
            <a:br>
              <a:rPr lang="en-GB" sz="4400" dirty="0"/>
            </a:b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23037015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7FC25E-9987-31A3-9023-0FE3C46B3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topics in Year 2…</a:t>
            </a:r>
            <a:endParaRPr lang="en-GB" dirty="0"/>
          </a:p>
        </p:txBody>
      </p:sp>
      <p:pic>
        <p:nvPicPr>
          <p:cNvPr id="10" name="Picture 9" descr="A map of kenya with a map of the world&#10;&#10;Description automatically generated">
            <a:extLst>
              <a:ext uri="{FF2B5EF4-FFF2-40B4-BE49-F238E27FC236}">
                <a16:creationId xmlns:a16="http://schemas.microsoft.com/office/drawing/2014/main" id="{D72B6F78-515C-2CD7-3967-3DCFF83FDE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63508" y="1916371"/>
            <a:ext cx="2376264" cy="2376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12" descr="A painting of a city on fire&#10;&#10;Description automatically generated">
            <a:extLst>
              <a:ext uri="{FF2B5EF4-FFF2-40B4-BE49-F238E27FC236}">
                <a16:creationId xmlns:a16="http://schemas.microsoft.com/office/drawing/2014/main" id="{B2030DB9-9199-DB9B-E5A2-102D51692F3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843731" y="4857736"/>
            <a:ext cx="2015818" cy="162715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6" name="Picture 15" descr="A building with many people and flags&#10;&#10;Description automatically generated with medium confidence">
            <a:extLst>
              <a:ext uri="{FF2B5EF4-FFF2-40B4-BE49-F238E27FC236}">
                <a16:creationId xmlns:a16="http://schemas.microsoft.com/office/drawing/2014/main" id="{B2B74E06-D264-11D3-C80D-D84BA142D6A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3334377" y="2350091"/>
            <a:ext cx="2864581" cy="19425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2C61367-BCB9-44F1-1B61-DCCC4894BD1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02939" y="704088"/>
            <a:ext cx="2490868" cy="1637515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1F2E6C9-BF73-7FF4-CB48-0A0005E1110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6404" y="4943141"/>
            <a:ext cx="2920355" cy="151074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5083585-90D5-5BB0-130A-CA2F6044EE5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95278" y="2724445"/>
            <a:ext cx="2676525" cy="271462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6596561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FC5B9-DBDC-439D-9FFC-D3534770D08D}" type="slidenum">
              <a:rPr lang="en-GB" smtClean="0"/>
              <a:t>7</a:t>
            </a:fld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403648" y="705892"/>
            <a:ext cx="6235700" cy="850900"/>
          </a:xfrm>
        </p:spPr>
        <p:txBody>
          <a:bodyPr>
            <a:noAutofit/>
          </a:bodyPr>
          <a:lstStyle/>
          <a:p>
            <a:pPr algn="ctr"/>
            <a:r>
              <a:rPr lang="en-GB" sz="2500" b="1" dirty="0">
                <a:latin typeface="Century Gothic" panose="020B0502020202020204" pitchFamily="34" charset="0"/>
              </a:rPr>
              <a:t>Reading: </a:t>
            </a:r>
            <a:br>
              <a:rPr lang="en-GB" sz="2500" b="1" dirty="0">
                <a:latin typeface="Century Gothic" panose="020B0502020202020204" pitchFamily="34" charset="0"/>
              </a:rPr>
            </a:br>
            <a:r>
              <a:rPr lang="en-GB" sz="2500" b="1" dirty="0">
                <a:latin typeface="Century Gothic" panose="020B0502020202020204" pitchFamily="34" charset="0"/>
              </a:rPr>
              <a:t>Comprehension skills</a:t>
            </a:r>
            <a:endParaRPr lang="en-GB" sz="25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547C0A-A99D-72A2-1C53-65B9077417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6576" y="1599537"/>
            <a:ext cx="7169224" cy="493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1141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FC5B9-DBDC-439D-9FFC-D3534770D08D}" type="slidenum">
              <a:rPr lang="en-GB" smtClean="0"/>
              <a:t>8</a:t>
            </a:fld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403648" y="705892"/>
            <a:ext cx="6235700" cy="850900"/>
          </a:xfrm>
        </p:spPr>
        <p:txBody>
          <a:bodyPr>
            <a:noAutofit/>
          </a:bodyPr>
          <a:lstStyle/>
          <a:p>
            <a:pPr algn="ctr"/>
            <a:r>
              <a:rPr lang="en-GB" sz="2500" b="1" dirty="0">
                <a:latin typeface="Century Gothic" panose="020B0502020202020204" pitchFamily="34" charset="0"/>
              </a:rPr>
              <a:t>Reading: </a:t>
            </a:r>
            <a:br>
              <a:rPr lang="en-GB" sz="2500" b="1" dirty="0">
                <a:latin typeface="Century Gothic" panose="020B0502020202020204" pitchFamily="34" charset="0"/>
              </a:rPr>
            </a:br>
            <a:r>
              <a:rPr lang="en-GB" sz="2500" b="1" dirty="0">
                <a:latin typeface="Century Gothic" panose="020B0502020202020204" pitchFamily="34" charset="0"/>
              </a:rPr>
              <a:t>Year 2 Expectations</a:t>
            </a:r>
            <a:endParaRPr lang="en-GB" sz="25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1F01F9-08E9-EB16-1F05-22FB3CCACB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8227" y="1556792"/>
            <a:ext cx="6245498" cy="5224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4027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F9DC6-5270-B6D5-125F-A82A2A42C9B4}"/>
              </a:ext>
            </a:extLst>
          </p:cNvPr>
          <p:cNvSpPr txBox="1">
            <a:spLocks/>
          </p:cNvSpPr>
          <p:nvPr/>
        </p:nvSpPr>
        <p:spPr>
          <a:xfrm>
            <a:off x="1403648" y="692696"/>
            <a:ext cx="6372225" cy="850900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2500" b="1" dirty="0">
                <a:latin typeface="Century Gothic" panose="020B0502020202020204" pitchFamily="34" charset="0"/>
              </a:rPr>
              <a:t>Writing: </a:t>
            </a:r>
            <a:br>
              <a:rPr lang="en-GB" sz="2500" b="1" dirty="0">
                <a:latin typeface="Century Gothic" panose="020B0502020202020204" pitchFamily="34" charset="0"/>
              </a:rPr>
            </a:br>
            <a:r>
              <a:rPr lang="en-GB" sz="2500" b="1" dirty="0">
                <a:latin typeface="Century Gothic" panose="020B0502020202020204" pitchFamily="34" charset="0"/>
              </a:rPr>
              <a:t>Book Based Writing Units</a:t>
            </a:r>
            <a:endParaRPr lang="en-GB" sz="250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048EF1C-70DA-E983-F46B-898E50EA6E60}"/>
              </a:ext>
            </a:extLst>
          </p:cNvPr>
          <p:cNvGrpSpPr/>
          <p:nvPr/>
        </p:nvGrpSpPr>
        <p:grpSpPr>
          <a:xfrm>
            <a:off x="2727388" y="2112344"/>
            <a:ext cx="5017856" cy="4040384"/>
            <a:chOff x="1194908" y="1916832"/>
            <a:chExt cx="5017856" cy="4040384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EFDEBAF-EFD3-9ECC-B81A-37F098B9831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84896" y="1916833"/>
              <a:ext cx="1361918" cy="1728192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7676175-4CD1-3647-EBFF-02003472DE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19173" y="1916833"/>
              <a:ext cx="1168851" cy="173570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CF67932-375C-4F0D-5DE9-D2B7CD9916D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982897" y="1916832"/>
              <a:ext cx="1229867" cy="173570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7BA6FFDA-0567-9BA7-A1B8-8ACF6495EAC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94908" y="3789039"/>
              <a:ext cx="1792916" cy="2168177"/>
            </a:xfrm>
            <a:prstGeom prst="rect">
              <a:avLst/>
            </a:prstGeom>
          </p:spPr>
        </p:pic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C4C6D16A-6D69-DB71-5980-54CEC7168B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18638" y="2131727"/>
            <a:ext cx="1419225" cy="17240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53E00E4-4D30-FD22-E355-855A0908D23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01435" y="4249489"/>
            <a:ext cx="2428875" cy="163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3016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FC5B9-DBDC-439D-9FFC-D3534770D08D}" type="slidenum">
              <a:rPr lang="en-GB" smtClean="0"/>
              <a:t>10</a:t>
            </a:fld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403648" y="692696"/>
            <a:ext cx="6372225" cy="850900"/>
          </a:xfrm>
        </p:spPr>
        <p:txBody>
          <a:bodyPr>
            <a:noAutofit/>
          </a:bodyPr>
          <a:lstStyle/>
          <a:p>
            <a:pPr algn="ctr"/>
            <a:r>
              <a:rPr lang="en-GB" sz="2500" b="1" dirty="0">
                <a:latin typeface="Century Gothic" panose="020B0502020202020204" pitchFamily="34" charset="0"/>
              </a:rPr>
              <a:t>Writing: </a:t>
            </a:r>
            <a:br>
              <a:rPr lang="en-GB" sz="2500" b="1" dirty="0">
                <a:latin typeface="Century Gothic" panose="020B0502020202020204" pitchFamily="34" charset="0"/>
              </a:rPr>
            </a:br>
            <a:r>
              <a:rPr lang="en-GB" sz="2500" b="1" dirty="0">
                <a:latin typeface="Century Gothic" panose="020B0502020202020204" pitchFamily="34" charset="0"/>
              </a:rPr>
              <a:t>Meeting Year 2 Expectations</a:t>
            </a:r>
            <a:endParaRPr lang="en-GB" sz="25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D5947C-D091-B875-A786-261EF99F70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28920"/>
            <a:ext cx="5004048" cy="378250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0A344F8-BFD1-45CC-88F4-4384F5126D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8225" y="2277296"/>
            <a:ext cx="4295775" cy="4495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3451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74848" y="332656"/>
            <a:ext cx="8229600" cy="72008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b="1" dirty="0" err="1">
                <a:latin typeface="Century Gothic" pitchFamily="34" charset="0"/>
              </a:rPr>
              <a:t>Maths</a:t>
            </a:r>
            <a:br>
              <a:rPr lang="en-US" sz="2800" b="1" dirty="0">
                <a:latin typeface="Century Gothic" pitchFamily="34" charset="0"/>
              </a:rPr>
            </a:br>
            <a:r>
              <a:rPr lang="en-US" sz="2800" b="1" dirty="0">
                <a:latin typeface="Century Gothic" pitchFamily="34" charset="0"/>
              </a:rPr>
              <a:t>Topics taught in year 2</a:t>
            </a:r>
            <a:endParaRPr lang="en-GB" sz="2800" b="1" dirty="0">
              <a:latin typeface="Century Gothic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22EFF0C-7568-16EE-B709-CFF77F13A4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400" y="1323975"/>
            <a:ext cx="8229600" cy="5380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1393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FE31030-A061-9AC5-C22C-2DBE872875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692696"/>
            <a:ext cx="6624736" cy="5997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909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347864" y="764704"/>
            <a:ext cx="2304256" cy="576064"/>
          </a:xfrm>
        </p:spPr>
        <p:txBody>
          <a:bodyPr>
            <a:normAutofit/>
          </a:bodyPr>
          <a:lstStyle/>
          <a:p>
            <a:r>
              <a:rPr lang="en-GB" sz="2500" b="1" dirty="0">
                <a:latin typeface="Century Gothic" panose="020B0502020202020204" pitchFamily="34" charset="0"/>
              </a:rPr>
              <a:t>Assessment 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767808"/>
          </a:xfrm>
        </p:spPr>
        <p:txBody>
          <a:bodyPr vert="horz" lIns="91440" tIns="45720" rIns="91440" bIns="45720" anchor="t">
            <a:normAutofit/>
          </a:bodyPr>
          <a:lstStyle/>
          <a:p>
            <a:r>
              <a:rPr lang="en-GB" sz="2000" dirty="0">
                <a:latin typeface="Century Gothic" panose="020B0502020202020204" pitchFamily="34" charset="0"/>
              </a:rPr>
              <a:t>Children will complete SAT papers 3 times a year focusing on Maths, Reading and </a:t>
            </a:r>
            <a:r>
              <a:rPr lang="en-GB" sz="2000" dirty="0" err="1">
                <a:latin typeface="Century Gothic" panose="020B0502020202020204" pitchFamily="34" charset="0"/>
              </a:rPr>
              <a:t>SPaG</a:t>
            </a:r>
            <a:r>
              <a:rPr lang="en-GB" sz="2000" dirty="0">
                <a:latin typeface="Century Gothic" panose="020B0502020202020204" pitchFamily="34" charset="0"/>
              </a:rPr>
              <a:t>. English assessments will also take place 2 times a term. Levels for these assessments will be communicated through parents evenings, mid term and end of year reports.</a:t>
            </a:r>
          </a:p>
          <a:p>
            <a:pPr marL="0" indent="0">
              <a:buNone/>
            </a:pPr>
            <a:endParaRPr lang="en-GB" sz="20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n-GB" sz="2000" dirty="0">
                <a:latin typeface="Century Gothic" panose="020B0502020202020204" pitchFamily="34" charset="0"/>
              </a:rPr>
              <a:t>Levels:</a:t>
            </a:r>
          </a:p>
          <a:p>
            <a:pPr marL="0" indent="0">
              <a:buNone/>
            </a:pPr>
            <a:r>
              <a:rPr lang="en-GB" sz="2000" dirty="0">
                <a:latin typeface="Century Gothic" panose="020B0502020202020204" pitchFamily="34" charset="0"/>
              </a:rPr>
              <a:t>Below Expectations</a:t>
            </a:r>
          </a:p>
          <a:p>
            <a:pPr marL="0" indent="0">
              <a:buNone/>
            </a:pPr>
            <a:r>
              <a:rPr lang="en-GB" sz="2000" dirty="0">
                <a:latin typeface="Century Gothic" panose="020B0502020202020204" pitchFamily="34" charset="0"/>
              </a:rPr>
              <a:t>Working towards</a:t>
            </a:r>
          </a:p>
          <a:p>
            <a:pPr marL="0" indent="0">
              <a:buNone/>
            </a:pPr>
            <a:r>
              <a:rPr lang="en-GB" sz="2000" dirty="0">
                <a:latin typeface="Century Gothic" panose="020B0502020202020204" pitchFamily="34" charset="0"/>
              </a:rPr>
              <a:t>Working at age related</a:t>
            </a:r>
          </a:p>
          <a:p>
            <a:pPr marL="0" indent="0">
              <a:buNone/>
            </a:pPr>
            <a:r>
              <a:rPr lang="en-GB" sz="2000" dirty="0">
                <a:latin typeface="Century Gothic" panose="020B0502020202020204" pitchFamily="34" charset="0"/>
              </a:rPr>
              <a:t>Greater depth </a:t>
            </a:r>
          </a:p>
          <a:p>
            <a:endParaRPr lang="en-GB" sz="20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n-GB" sz="20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15499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86116EF0-9233-6319-D28E-B42222226DE5}"/>
              </a:ext>
            </a:extLst>
          </p:cNvPr>
          <p:cNvSpPr txBox="1"/>
          <p:nvPr/>
        </p:nvSpPr>
        <p:spPr>
          <a:xfrm>
            <a:off x="1115616" y="836712"/>
            <a:ext cx="72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  <a:latin typeface="Century Gothic" panose="020B0502020202020204" pitchFamily="34" charset="0"/>
              </a:rPr>
              <a:t>20 things to do at St Michaels before you leave</a:t>
            </a:r>
            <a:endParaRPr lang="en-GB" sz="2400" b="1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525479EE-9548-173E-E3CB-43C85D25B98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2961418"/>
              </p:ext>
            </p:extLst>
          </p:nvPr>
        </p:nvGraphicFramePr>
        <p:xfrm>
          <a:off x="467544" y="1556792"/>
          <a:ext cx="3600400" cy="508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7588440" imgH="10710495" progId="Word.Document.12">
                  <p:embed/>
                </p:oleObj>
              </mc:Choice>
              <mc:Fallback>
                <p:oleObj name="Document" r:id="rId2" imgW="7588440" imgH="1071049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67544" y="1556792"/>
                        <a:ext cx="3600400" cy="5081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A185585-8552-0848-0CC2-C17A3207F92B}"/>
              </a:ext>
            </a:extLst>
          </p:cNvPr>
          <p:cNvSpPr txBox="1"/>
          <p:nvPr/>
        </p:nvSpPr>
        <p:spPr>
          <a:xfrm>
            <a:off x="4283968" y="1736229"/>
            <a:ext cx="4586748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Over the year there will be 6 enrichments that your child will take part in.</a:t>
            </a:r>
          </a:p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Keep a look out on Facebook to see the photos</a:t>
            </a:r>
          </a:p>
        </p:txBody>
      </p:sp>
    </p:spTree>
    <p:extLst>
      <p:ext uri="{BB962C8B-B14F-4D97-AF65-F5344CB8AC3E}">
        <p14:creationId xmlns:p14="http://schemas.microsoft.com/office/powerpoint/2010/main" val="24564147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9CB22-993C-7781-3325-77E853FA5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9752" y="91932"/>
            <a:ext cx="8229600" cy="1143000"/>
          </a:xfrm>
        </p:spPr>
        <p:txBody>
          <a:bodyPr/>
          <a:lstStyle/>
          <a:p>
            <a:r>
              <a:rPr lang="en-US" dirty="0"/>
              <a:t>Learning at home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E6EABE-90A2-51F5-7914-02AD97C62E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39816"/>
          </a:xfrm>
        </p:spPr>
        <p:txBody>
          <a:bodyPr>
            <a:normAutofit fontScale="92500"/>
          </a:bodyPr>
          <a:lstStyle/>
          <a:p>
            <a:r>
              <a:rPr lang="en-US" dirty="0"/>
              <a:t>TT Rock Stars is a game that enables children to practice their speed and recall of times tables facts –your child will be assigned a times table to </a:t>
            </a:r>
            <a:r>
              <a:rPr lang="en-US" dirty="0" err="1"/>
              <a:t>practise</a:t>
            </a:r>
            <a:r>
              <a:rPr lang="en-US" dirty="0"/>
              <a:t> and this will be monitored. This should also be completed every week. </a:t>
            </a:r>
            <a:r>
              <a:rPr lang="en-US" dirty="0">
                <a:hlinkClick r:id="rId2"/>
              </a:rPr>
              <a:t>Times Tables Rock Stars (ttrockstars.com)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GB" dirty="0"/>
              <a:t>Reading at home. Reading at home is extremely important in ensuring children’s progress in reading comprehension. We suggest reading at least three times a week</a:t>
            </a:r>
            <a:endParaRPr lang="en-GB" sz="2800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US" dirty="0"/>
              <a:t>Your child’s login is in their reading record. Paper copies can be handed out for both if needed.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59200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90125" y="526843"/>
            <a:ext cx="4680520" cy="708688"/>
          </a:xfrm>
        </p:spPr>
        <p:txBody>
          <a:bodyPr>
            <a:normAutofit/>
          </a:bodyPr>
          <a:lstStyle/>
          <a:p>
            <a:r>
              <a:rPr lang="en-GB" sz="2500" dirty="0">
                <a:latin typeface="Century Gothic" panose="020B0502020202020204" pitchFamily="34" charset="0"/>
              </a:rPr>
              <a:t>Extras and questions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398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dirty="0">
                <a:latin typeface="Century Gothic" panose="020B0502020202020204" pitchFamily="34" charset="0"/>
              </a:rPr>
              <a:t>Reading at home– Your child will be sent home with a reading book matched to their level. </a:t>
            </a:r>
          </a:p>
          <a:p>
            <a:pPr marL="0" indent="0">
              <a:buNone/>
            </a:pPr>
            <a:endParaRPr lang="en-GB" sz="20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n-GB" sz="2000" dirty="0">
                <a:latin typeface="Century Gothic" panose="020B0502020202020204" pitchFamily="34" charset="0"/>
              </a:rPr>
              <a:t>Everybody will continue on Little Wandle for the next couple of week. Fluency test will be completed to determine whether they are ready to be moved onto the reading scheme.</a:t>
            </a:r>
          </a:p>
          <a:p>
            <a:pPr marL="0" indent="0">
              <a:buNone/>
            </a:pPr>
            <a:endParaRPr lang="en-GB" sz="2000" dirty="0">
              <a:latin typeface="Century Gothic" panose="020B0502020202020204" pitchFamily="34" charset="0"/>
            </a:endParaRPr>
          </a:p>
          <a:p>
            <a:r>
              <a:rPr lang="en-GB" sz="2000" dirty="0">
                <a:latin typeface="Century Gothic" panose="020B0502020202020204" pitchFamily="34" charset="0"/>
              </a:rPr>
              <a:t>There are educational games/ </a:t>
            </a:r>
            <a:r>
              <a:rPr lang="en-GB" sz="2000" dirty="0" err="1">
                <a:latin typeface="Century Gothic" panose="020B0502020202020204" pitchFamily="34" charset="0"/>
              </a:rPr>
              <a:t>activites</a:t>
            </a:r>
            <a:r>
              <a:rPr lang="en-GB" sz="2000" dirty="0">
                <a:latin typeface="Century Gothic" panose="020B0502020202020204" pitchFamily="34" charset="0"/>
              </a:rPr>
              <a:t> on our school website </a:t>
            </a:r>
            <a:r>
              <a:rPr lang="en-GB" sz="2000" dirty="0">
                <a:hlinkClick r:id="rId2"/>
              </a:rPr>
              <a:t>https://www.st-michaelangels.calderdale.sch.uk/special/kidszone/</a:t>
            </a:r>
            <a:endParaRPr lang="en-GB" sz="2000" dirty="0"/>
          </a:p>
          <a:p>
            <a:r>
              <a:rPr lang="en-US" sz="2000" dirty="0">
                <a:latin typeface="Century Gothic" panose="020B0502020202020204" pitchFamily="34" charset="0"/>
              </a:rPr>
              <a:t>P.E will take place on Monday and Wednesday. At the moment children should have their outdoor PE kit which is a t-shirt, navy bottoms, a jumper and trainers.</a:t>
            </a:r>
          </a:p>
          <a:p>
            <a:r>
              <a:rPr lang="en-US" sz="2000" dirty="0">
                <a:latin typeface="Century Gothic" panose="020B0502020202020204" pitchFamily="34" charset="0"/>
              </a:rPr>
              <a:t>Snack is not provided in Year 3 so please ensure children have a small piece of fruit or healthy snack for break times.</a:t>
            </a:r>
            <a:endParaRPr lang="en-GB" sz="2000" dirty="0"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endParaRPr lang="en-GB" sz="2000" dirty="0"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endParaRPr lang="en-GB" sz="20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54156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886856"/>
            <a:ext cx="5962098" cy="4697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why is reading so important pictu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81293"/>
            <a:ext cx="2577722" cy="2577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321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650336"/>
          </a:xfrm>
        </p:spPr>
        <p:txBody>
          <a:bodyPr>
            <a:normAutofit/>
          </a:bodyPr>
          <a:lstStyle/>
          <a:p>
            <a:r>
              <a:rPr lang="en-GB" sz="3200" u="sng" dirty="0">
                <a:latin typeface="Century Gothic" panose="020B0502020202020204" pitchFamily="34" charset="0"/>
              </a:rPr>
              <a:t>Communication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  <a:defRPr/>
            </a:pPr>
            <a:r>
              <a:rPr lang="en-GB" altLang="en-US" sz="2800" dirty="0">
                <a:latin typeface="Century Gothic" panose="020B0502020202020204" pitchFamily="34" charset="0"/>
              </a:rPr>
              <a:t>If you have more questions please feel free to stay behind.</a:t>
            </a:r>
          </a:p>
          <a:p>
            <a:pPr marL="0" indent="0">
              <a:buNone/>
              <a:defRPr/>
            </a:pPr>
            <a:endParaRPr lang="en-GB" altLang="en-US" sz="2800" dirty="0">
              <a:latin typeface="Century Gothic" panose="020B0502020202020204" pitchFamily="34" charset="0"/>
            </a:endParaRPr>
          </a:p>
          <a:p>
            <a:pPr marL="0" indent="0">
              <a:buNone/>
              <a:defRPr/>
            </a:pPr>
            <a:r>
              <a:rPr lang="en-GB" altLang="en-US" sz="2800" dirty="0">
                <a:latin typeface="Century Gothic" panose="020B0502020202020204" pitchFamily="34" charset="0"/>
              </a:rPr>
              <a:t>Alternatively, you can call the school office to arrange a time to speak.</a:t>
            </a:r>
          </a:p>
          <a:p>
            <a:pPr marL="0" indent="0">
              <a:buNone/>
              <a:defRPr/>
            </a:pPr>
            <a:endParaRPr lang="en-GB" altLang="en-US" sz="2800" dirty="0">
              <a:latin typeface="Century Gothic" panose="020B0502020202020204" pitchFamily="34" charset="0"/>
            </a:endParaRPr>
          </a:p>
          <a:p>
            <a:pPr marL="0" indent="0">
              <a:buNone/>
              <a:defRPr/>
            </a:pPr>
            <a:r>
              <a:rPr lang="en-GB" altLang="en-US" sz="2800" dirty="0">
                <a:latin typeface="Century Gothic" panose="020B0502020202020204" pitchFamily="34" charset="0"/>
              </a:rPr>
              <a:t>As per our communication policy, all communication must go through the school office. We aim to acknowledge within two days and a full response as soon as possible after that. Email is preferred.</a:t>
            </a:r>
          </a:p>
          <a:p>
            <a:pPr marL="0" indent="0">
              <a:buNone/>
              <a:defRPr/>
            </a:pPr>
            <a:endParaRPr lang="en-GB" altLang="en-US" sz="2800" dirty="0">
              <a:latin typeface="Century Gothic" panose="020B0502020202020204" pitchFamily="34" charset="0"/>
            </a:endParaRPr>
          </a:p>
          <a:p>
            <a:pPr marL="0" indent="0">
              <a:buNone/>
              <a:defRPr/>
            </a:pPr>
            <a:r>
              <a:rPr lang="en-GB" altLang="en-US" sz="2800" dirty="0">
                <a:latin typeface="Century Gothic" panose="020B0502020202020204" pitchFamily="34" charset="0"/>
              </a:rPr>
              <a:t>Any further information can be found on the home-school communication policy can be found on the school website.</a:t>
            </a:r>
          </a:p>
          <a:p>
            <a:pPr marL="0" indent="0">
              <a:buNone/>
              <a:defRPr/>
            </a:pPr>
            <a:endParaRPr lang="en-GB" altLang="en-US" sz="2800" dirty="0">
              <a:latin typeface="Century Gothic" panose="020B0502020202020204" pitchFamily="34" charset="0"/>
            </a:endParaRPr>
          </a:p>
          <a:p>
            <a:pPr marL="0" indent="0">
              <a:buNone/>
              <a:defRPr/>
            </a:pPr>
            <a:r>
              <a:rPr lang="en-GB" altLang="en-US" sz="2800" dirty="0">
                <a:latin typeface="Century Gothic" panose="020B0502020202020204" pitchFamily="34" charset="0"/>
              </a:rPr>
              <a:t>We contact you through emails and messages on MCAS(My Child at school).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988552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12102</TotalTime>
  <Words>617</Words>
  <Application>Microsoft Office PowerPoint</Application>
  <PresentationFormat>On-screen Show (4:3)</PresentationFormat>
  <Paragraphs>71</Paragraphs>
  <Slides>18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Calibri</vt:lpstr>
      <vt:lpstr>Century Gothic</vt:lpstr>
      <vt:lpstr>Constantia</vt:lpstr>
      <vt:lpstr>Wingdings 2</vt:lpstr>
      <vt:lpstr>Flow</vt:lpstr>
      <vt:lpstr>Document</vt:lpstr>
      <vt:lpstr>St Michaels and All Angels Curriculum Evening 2024   </vt:lpstr>
      <vt:lpstr>PowerPoint Presentation</vt:lpstr>
      <vt:lpstr>PowerPoint Presentation</vt:lpstr>
      <vt:lpstr>PowerPoint Presentation</vt:lpstr>
      <vt:lpstr>What are the expectations in year 2 and what do we learn? </vt:lpstr>
      <vt:lpstr>Our topics in Year 2…</vt:lpstr>
      <vt:lpstr>Reading:  Comprehension skills</vt:lpstr>
      <vt:lpstr>Reading:  Year 2 Expectations</vt:lpstr>
      <vt:lpstr>PowerPoint Presentation</vt:lpstr>
      <vt:lpstr>Writing:  Meeting Year 2 Expectations</vt:lpstr>
      <vt:lpstr>Maths Topics taught in year 2</vt:lpstr>
      <vt:lpstr>PowerPoint Presentation</vt:lpstr>
      <vt:lpstr>Assessment </vt:lpstr>
      <vt:lpstr>PowerPoint Presentation</vt:lpstr>
      <vt:lpstr>Learning at home</vt:lpstr>
      <vt:lpstr>Extras and questions</vt:lpstr>
      <vt:lpstr>PowerPoint Presentation</vt:lpstr>
      <vt:lpstr>Communication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Reading:  Year 2 Expectations</dc:title>
  <dc:creator>Chloe Shields</dc:creator>
  <cp:lastModifiedBy>Juliette Craven</cp:lastModifiedBy>
  <cp:revision>61</cp:revision>
  <dcterms:created xsi:type="dcterms:W3CDTF">2016-09-12T12:56:44Z</dcterms:created>
  <dcterms:modified xsi:type="dcterms:W3CDTF">2026-09-17T14:38:25Z</dcterms:modified>
</cp:coreProperties>
</file>