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sldIdLst>
    <p:sldId id="266" r:id="rId2"/>
    <p:sldId id="286" r:id="rId3"/>
    <p:sldId id="275" r:id="rId4"/>
    <p:sldId id="279" r:id="rId5"/>
    <p:sldId id="280" r:id="rId6"/>
    <p:sldId id="281" r:id="rId7"/>
    <p:sldId id="282" r:id="rId8"/>
    <p:sldId id="283" r:id="rId9"/>
    <p:sldId id="284" r:id="rId10"/>
    <p:sldId id="287" r:id="rId11"/>
    <p:sldId id="292" r:id="rId12"/>
    <p:sldId id="290" r:id="rId13"/>
    <p:sldId id="265" r:id="rId14"/>
    <p:sldId id="288" r:id="rId15"/>
    <p:sldId id="260" r:id="rId16"/>
    <p:sldId id="257" r:id="rId17"/>
    <p:sldId id="258" r:id="rId18"/>
    <p:sldId id="259" r:id="rId19"/>
    <p:sldId id="291" r:id="rId2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061" autoAdjust="0"/>
  </p:normalViewPr>
  <p:slideViewPr>
    <p:cSldViewPr>
      <p:cViewPr varScale="1">
        <p:scale>
          <a:sx n="69" d="100"/>
          <a:sy n="69" d="100"/>
        </p:scale>
        <p:origin x="141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983CAEC-1F3F-4C54-8FE1-A17532A2CA3B}" type="datetimeFigureOut">
              <a:rPr lang="en-GB" smtClean="0"/>
              <a:t>16/09/2026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78E526C-1A33-4840-A014-C745F2633B98}" type="slidenum">
              <a:rPr lang="en-GB" smtClean="0"/>
              <a:t>‹#›</a:t>
            </a:fld>
            <a:endParaRPr lang="en-GB"/>
          </a:p>
        </p:txBody>
      </p:sp>
    </p:spTree>
    <p:extLst>
      <p:ext uri="{BB962C8B-B14F-4D97-AF65-F5344CB8AC3E}">
        <p14:creationId xmlns:p14="http://schemas.microsoft.com/office/powerpoint/2010/main" val="46248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child will be set a new assignment on the Spelling Shed website each week. Your child’s login is in their reading record. </a:t>
            </a:r>
            <a:r>
              <a:rPr lang="en-GB" dirty="0"/>
              <a:t>The website contains games to help your child consolidate their spellings for the week. The more practice the better! Children gain rewards on the game the longer they play and the teacher can monitor this. Stickers will be awarded weekly for accessing this. </a:t>
            </a:r>
          </a:p>
          <a:p>
            <a:endParaRPr lang="en-GB" dirty="0"/>
          </a:p>
          <a:p>
            <a:endParaRPr lang="en-GB" dirty="0"/>
          </a:p>
        </p:txBody>
      </p:sp>
      <p:sp>
        <p:nvSpPr>
          <p:cNvPr id="4" name="Slide Number Placeholder 3"/>
          <p:cNvSpPr>
            <a:spLocks noGrp="1"/>
          </p:cNvSpPr>
          <p:nvPr>
            <p:ph type="sldNum" sz="quarter" idx="5"/>
          </p:nvPr>
        </p:nvSpPr>
        <p:spPr/>
        <p:txBody>
          <a:bodyPr/>
          <a:lstStyle/>
          <a:p>
            <a:fld id="{8E941BA8-F73A-4657-8591-65F4A34F7D52}" type="slidenum">
              <a:rPr lang="en-GB" smtClean="0"/>
              <a:t>17</a:t>
            </a:fld>
            <a:endParaRPr lang="en-GB"/>
          </a:p>
        </p:txBody>
      </p:sp>
    </p:spTree>
    <p:extLst>
      <p:ext uri="{BB962C8B-B14F-4D97-AF65-F5344CB8AC3E}">
        <p14:creationId xmlns:p14="http://schemas.microsoft.com/office/powerpoint/2010/main" val="3193559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Times tables rock stars is a game that enables children to practice their speed and recall of times tables facts – the teacher will set your child a times table to practice and monitor their progress. This should also be completed every week. The longer spent on there, the more coins accumulated!</a:t>
            </a:r>
            <a:endParaRPr lang="en-GB" dirty="0"/>
          </a:p>
        </p:txBody>
      </p:sp>
      <p:sp>
        <p:nvSpPr>
          <p:cNvPr id="4" name="Slide Number Placeholder 3"/>
          <p:cNvSpPr>
            <a:spLocks noGrp="1"/>
          </p:cNvSpPr>
          <p:nvPr>
            <p:ph type="sldNum" sz="quarter" idx="5"/>
          </p:nvPr>
        </p:nvSpPr>
        <p:spPr/>
        <p:txBody>
          <a:bodyPr/>
          <a:lstStyle/>
          <a:p>
            <a:fld id="{8E941BA8-F73A-4657-8591-65F4A34F7D52}" type="slidenum">
              <a:rPr lang="en-GB" smtClean="0"/>
              <a:t>18</a:t>
            </a:fld>
            <a:endParaRPr lang="en-GB"/>
          </a:p>
        </p:txBody>
      </p:sp>
    </p:spTree>
    <p:extLst>
      <p:ext uri="{BB962C8B-B14F-4D97-AF65-F5344CB8AC3E}">
        <p14:creationId xmlns:p14="http://schemas.microsoft.com/office/powerpoint/2010/main" val="287016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88F7230-E6BA-4811-A29B-5607CAAD2E28}" type="datetimeFigureOut">
              <a:rPr lang="en-GB" smtClean="0"/>
              <a:t>16/09/2026</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88F7230-E6BA-4811-A29B-5607CAAD2E28}"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88F7230-E6BA-4811-A29B-5607CAAD2E28}"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F88F7230-E6BA-4811-A29B-5607CAAD2E28}"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8F7230-E6BA-4811-A29B-5607CAAD2E28}"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88F7230-E6BA-4811-A29B-5607CAAD2E28}"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2376F6F2-338F-4008-B9E0-F51437EC1288}"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88F7230-E6BA-4811-A29B-5607CAAD2E28}" type="datetimeFigureOut">
              <a:rPr lang="en-GB" smtClean="0"/>
              <a:t>16/09/2026</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376F6F2-338F-4008-B9E0-F51437EC1288}"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FBA51BF5-08CA-4D17-AEAA-FC9D577C44CB"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12976"/>
            <a:ext cx="8229600" cy="1143000"/>
          </a:xfrm>
        </p:spPr>
        <p:txBody>
          <a:bodyPr>
            <a:noAutofit/>
          </a:bodyPr>
          <a:lstStyle/>
          <a:p>
            <a:pPr algn="ctr"/>
            <a:r>
              <a:rPr lang="en-GB" sz="3200" b="1" dirty="0">
                <a:latin typeface="Century Gothic" panose="020B0502020202020204" pitchFamily="34" charset="0"/>
              </a:rPr>
              <a:t>St Michaels and All Angels Curriculum Evening 2026</a:t>
            </a:r>
            <a:br>
              <a:rPr lang="en-GB" sz="3200" b="1" dirty="0">
                <a:latin typeface="Century Gothic" panose="020B0502020202020204" pitchFamily="34" charset="0"/>
              </a:rPr>
            </a:br>
            <a:br>
              <a:rPr lang="en-GB" sz="3200" b="1" dirty="0">
                <a:latin typeface="Century Gothic" panose="020B0502020202020204" pitchFamily="34" charset="0"/>
              </a:rPr>
            </a:br>
            <a:br>
              <a:rPr lang="en-GB" sz="3200" b="1" dirty="0">
                <a:latin typeface="Century Gothic" panose="020B0502020202020204" pitchFamily="34" charset="0"/>
              </a:rPr>
            </a:br>
            <a:endParaRPr lang="en-GB" sz="3200" b="1" dirty="0"/>
          </a:p>
        </p:txBody>
      </p:sp>
      <p:sp>
        <p:nvSpPr>
          <p:cNvPr id="3" name="Content Placeholder 2"/>
          <p:cNvSpPr>
            <a:spLocks noGrp="1"/>
          </p:cNvSpPr>
          <p:nvPr>
            <p:ph idx="1"/>
          </p:nvPr>
        </p:nvSpPr>
        <p:spPr>
          <a:xfrm>
            <a:off x="457200" y="2924944"/>
            <a:ext cx="8229600" cy="3399656"/>
          </a:xfrm>
        </p:spPr>
        <p:txBody>
          <a:bodyPr>
            <a:normAutofit/>
          </a:bodyPr>
          <a:lstStyle/>
          <a:p>
            <a:pPr marL="0" indent="0" algn="ctr">
              <a:buNone/>
            </a:pPr>
            <a:endParaRPr lang="en-GB" sz="2400" dirty="0">
              <a:latin typeface="Century Gothic" panose="020B0502020202020204" pitchFamily="34" charset="0"/>
            </a:endParaRPr>
          </a:p>
          <a:p>
            <a:pPr algn="ctr"/>
            <a:endParaRPr lang="en-GB" sz="3200" dirty="0">
              <a:solidFill>
                <a:schemeClr val="accent1">
                  <a:lumMod val="50000"/>
                </a:schemeClr>
              </a:solidFill>
              <a:latin typeface="Century Gothic" panose="020B0502020202020204" pitchFamily="34" charset="0"/>
            </a:endParaRPr>
          </a:p>
          <a:p>
            <a:pPr marL="0" indent="0" algn="ctr">
              <a:buNone/>
            </a:pPr>
            <a:endParaRPr lang="en-GB" sz="3200" dirty="0">
              <a:solidFill>
                <a:schemeClr val="accent1">
                  <a:lumMod val="50000"/>
                </a:schemeClr>
              </a:solidFill>
              <a:latin typeface="Century Gothic" panose="020B0502020202020204" pitchFamily="34" charset="0"/>
            </a:endParaRPr>
          </a:p>
          <a:p>
            <a:pPr marL="0" indent="0" algn="ctr">
              <a:buNone/>
            </a:pPr>
            <a:r>
              <a:rPr lang="en-GB" sz="3200" dirty="0">
                <a:solidFill>
                  <a:schemeClr val="accent1">
                    <a:lumMod val="50000"/>
                  </a:schemeClr>
                </a:solidFill>
                <a:latin typeface="Century Gothic" panose="020B0502020202020204" pitchFamily="34" charset="0"/>
              </a:rPr>
              <a:t>Welcome to Year 4 </a:t>
            </a:r>
          </a:p>
          <a:p>
            <a:pPr marL="0" indent="0" algn="ctr">
              <a:buNone/>
            </a:pPr>
            <a:endParaRPr lang="en-GB" sz="3200" dirty="0">
              <a:solidFill>
                <a:schemeClr val="accent1">
                  <a:lumMod val="50000"/>
                </a:schemeClr>
              </a:solidFill>
              <a:latin typeface="Century Gothic" panose="020B0502020202020204" pitchFamily="34" charset="0"/>
            </a:endParaRPr>
          </a:p>
          <a:p>
            <a:pPr marL="0" indent="0" algn="ctr">
              <a:buNone/>
            </a:pPr>
            <a:r>
              <a:rPr lang="en-GB" sz="3200" dirty="0">
                <a:solidFill>
                  <a:schemeClr val="accent1">
                    <a:lumMod val="50000"/>
                  </a:schemeClr>
                </a:solidFill>
                <a:latin typeface="Century Gothic" panose="020B0502020202020204" pitchFamily="34" charset="0"/>
              </a:rPr>
              <a:t>Mr. Barker</a:t>
            </a: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232bcb39-68ec-4b4a-924a-89c405bc9aad" descr="cid:FBA51BF5-08CA-4D17-AEAA-FC9D577C44CB"/>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68344" y="678979"/>
            <a:ext cx="1052513" cy="1085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7647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1pPr>
            <a:lvl2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2pPr>
            <a:lvl3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3pPr>
            <a:lvl4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4pPr>
            <a:lvl5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5pPr>
            <a:lvl6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6pPr>
            <a:lvl7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7pPr>
            <a:lvl8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8pPr>
            <a:lvl9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ST MICHAEL &amp; ALL ANGELS C. E. (FOUNDATION) PRIMARY </a:t>
            </a:r>
            <a:endParaRPr kumimoji="0" lang="en-GB" alt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AND PRE-SCHOOL</a:t>
            </a:r>
            <a:endParaRPr kumimoji="0" lang="en-GB" alt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38829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8B5D677-B370-82F7-9B8F-553319B1A1EC}"/>
              </a:ext>
            </a:extLst>
          </p:cNvPr>
          <p:cNvSpPr txBox="1">
            <a:spLocks/>
          </p:cNvSpPr>
          <p:nvPr/>
        </p:nvSpPr>
        <p:spPr>
          <a:xfrm>
            <a:off x="1466795" y="533400"/>
            <a:ext cx="6210410" cy="850106"/>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GB" sz="2800" b="1" dirty="0">
                <a:latin typeface="Century Gothic" panose="020B0502020202020204" pitchFamily="34" charset="0"/>
              </a:rPr>
              <a:t>Our Staff</a:t>
            </a:r>
            <a:endParaRPr lang="en-GB" sz="2800" dirty="0"/>
          </a:p>
        </p:txBody>
      </p:sp>
      <p:pic>
        <p:nvPicPr>
          <p:cNvPr id="8" name="Picture 7">
            <a:extLst>
              <a:ext uri="{FF2B5EF4-FFF2-40B4-BE49-F238E27FC236}">
                <a16:creationId xmlns:a16="http://schemas.microsoft.com/office/drawing/2014/main" id="{0CF39BE5-D0BA-77ED-10A3-DB281C7A46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681" y="1649967"/>
            <a:ext cx="2337282" cy="2911013"/>
          </a:xfrm>
          <a:prstGeom prst="rect">
            <a:avLst/>
          </a:prstGeom>
        </p:spPr>
      </p:pic>
      <p:pic>
        <p:nvPicPr>
          <p:cNvPr id="11" name="Picture 10">
            <a:extLst>
              <a:ext uri="{FF2B5EF4-FFF2-40B4-BE49-F238E27FC236}">
                <a16:creationId xmlns:a16="http://schemas.microsoft.com/office/drawing/2014/main" id="{6B1626AE-04E4-C766-F083-5B551538E429}"/>
              </a:ext>
            </a:extLst>
          </p:cNvPr>
          <p:cNvPicPr>
            <a:picLocks noChangeAspect="1"/>
          </p:cNvPicPr>
          <p:nvPr/>
        </p:nvPicPr>
        <p:blipFill>
          <a:blip r:embed="rId3"/>
          <a:stretch>
            <a:fillRect/>
          </a:stretch>
        </p:blipFill>
        <p:spPr>
          <a:xfrm>
            <a:off x="125563" y="1641587"/>
            <a:ext cx="2129037" cy="2911013"/>
          </a:xfrm>
          <a:prstGeom prst="rect">
            <a:avLst/>
          </a:prstGeom>
        </p:spPr>
      </p:pic>
      <p:pic>
        <p:nvPicPr>
          <p:cNvPr id="13" name="Picture 12">
            <a:extLst>
              <a:ext uri="{FF2B5EF4-FFF2-40B4-BE49-F238E27FC236}">
                <a16:creationId xmlns:a16="http://schemas.microsoft.com/office/drawing/2014/main" id="{4382B9E0-1C23-498E-B892-5CDF9982EB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4600" y="1641587"/>
            <a:ext cx="2129038" cy="2911014"/>
          </a:xfrm>
          <a:prstGeom prst="rect">
            <a:avLst/>
          </a:prstGeom>
        </p:spPr>
      </p:pic>
      <p:pic>
        <p:nvPicPr>
          <p:cNvPr id="15" name="Picture 14">
            <a:extLst>
              <a:ext uri="{FF2B5EF4-FFF2-40B4-BE49-F238E27FC236}">
                <a16:creationId xmlns:a16="http://schemas.microsoft.com/office/drawing/2014/main" id="{90532F16-4E6B-F0CF-8C75-6429D1083A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3638" y="1649966"/>
            <a:ext cx="2246043" cy="2911013"/>
          </a:xfrm>
          <a:prstGeom prst="rect">
            <a:avLst/>
          </a:prstGeom>
        </p:spPr>
      </p:pic>
      <p:sp>
        <p:nvSpPr>
          <p:cNvPr id="17" name="TextBox 16">
            <a:extLst>
              <a:ext uri="{FF2B5EF4-FFF2-40B4-BE49-F238E27FC236}">
                <a16:creationId xmlns:a16="http://schemas.microsoft.com/office/drawing/2014/main" id="{653418F3-45BC-A6A4-DF28-B8FC092C4D3B}"/>
              </a:ext>
            </a:extLst>
          </p:cNvPr>
          <p:cNvSpPr txBox="1"/>
          <p:nvPr/>
        </p:nvSpPr>
        <p:spPr>
          <a:xfrm>
            <a:off x="196919" y="4560979"/>
            <a:ext cx="2057681" cy="923330"/>
          </a:xfrm>
          <a:prstGeom prst="rect">
            <a:avLst/>
          </a:prstGeom>
          <a:noFill/>
        </p:spPr>
        <p:txBody>
          <a:bodyPr wrap="square" rtlCol="0">
            <a:spAutoFit/>
          </a:bodyPr>
          <a:lstStyle/>
          <a:p>
            <a:r>
              <a:rPr lang="en-GB" dirty="0">
                <a:latin typeface="Century Gothic" panose="020B0502020202020204" pitchFamily="34" charset="0"/>
              </a:rPr>
              <a:t>Mr. Barker </a:t>
            </a:r>
          </a:p>
          <a:p>
            <a:endParaRPr lang="en-GB" dirty="0">
              <a:latin typeface="Century Gothic" panose="020B0502020202020204" pitchFamily="34" charset="0"/>
            </a:endParaRPr>
          </a:p>
          <a:p>
            <a:r>
              <a:rPr lang="en-GB" dirty="0">
                <a:latin typeface="Century Gothic" panose="020B0502020202020204" pitchFamily="34" charset="0"/>
              </a:rPr>
              <a:t>Class Teacher</a:t>
            </a:r>
          </a:p>
        </p:txBody>
      </p:sp>
      <p:sp>
        <p:nvSpPr>
          <p:cNvPr id="18" name="TextBox 17">
            <a:extLst>
              <a:ext uri="{FF2B5EF4-FFF2-40B4-BE49-F238E27FC236}">
                <a16:creationId xmlns:a16="http://schemas.microsoft.com/office/drawing/2014/main" id="{5CF2FA7C-E47A-098D-4103-74ED478EAB88}"/>
              </a:ext>
            </a:extLst>
          </p:cNvPr>
          <p:cNvSpPr txBox="1"/>
          <p:nvPr/>
        </p:nvSpPr>
        <p:spPr>
          <a:xfrm>
            <a:off x="2325957" y="4550431"/>
            <a:ext cx="2057681" cy="1477328"/>
          </a:xfrm>
          <a:prstGeom prst="rect">
            <a:avLst/>
          </a:prstGeom>
          <a:noFill/>
        </p:spPr>
        <p:txBody>
          <a:bodyPr wrap="square" rtlCol="0">
            <a:spAutoFit/>
          </a:bodyPr>
          <a:lstStyle/>
          <a:p>
            <a:r>
              <a:rPr lang="en-GB" dirty="0">
                <a:latin typeface="Century Gothic" panose="020B0502020202020204" pitchFamily="34" charset="0"/>
              </a:rPr>
              <a:t>Mrs. </a:t>
            </a:r>
            <a:r>
              <a:rPr lang="en-GB" dirty="0" err="1">
                <a:latin typeface="Century Gothic" panose="020B0502020202020204" pitchFamily="34" charset="0"/>
              </a:rPr>
              <a:t>Nalton</a:t>
            </a:r>
            <a:r>
              <a:rPr lang="en-GB" dirty="0">
                <a:latin typeface="Century Gothic" panose="020B0502020202020204" pitchFamily="34" charset="0"/>
              </a:rPr>
              <a:t> </a:t>
            </a:r>
          </a:p>
          <a:p>
            <a:endParaRPr lang="en-GB" dirty="0">
              <a:latin typeface="Century Gothic" panose="020B0502020202020204" pitchFamily="34" charset="0"/>
            </a:endParaRPr>
          </a:p>
          <a:p>
            <a:r>
              <a:rPr lang="en-GB" dirty="0">
                <a:latin typeface="Century Gothic" panose="020B0502020202020204" pitchFamily="34" charset="0"/>
              </a:rPr>
              <a:t>Class Cover Supervisor (Tuesday AM)</a:t>
            </a:r>
          </a:p>
        </p:txBody>
      </p:sp>
      <p:sp>
        <p:nvSpPr>
          <p:cNvPr id="19" name="TextBox 18">
            <a:extLst>
              <a:ext uri="{FF2B5EF4-FFF2-40B4-BE49-F238E27FC236}">
                <a16:creationId xmlns:a16="http://schemas.microsoft.com/office/drawing/2014/main" id="{92B1CAB3-19C7-F18A-D79D-EA6D89F22B51}"/>
              </a:ext>
            </a:extLst>
          </p:cNvPr>
          <p:cNvSpPr txBox="1"/>
          <p:nvPr/>
        </p:nvSpPr>
        <p:spPr>
          <a:xfrm>
            <a:off x="4571999" y="4550430"/>
            <a:ext cx="2057681" cy="1200329"/>
          </a:xfrm>
          <a:prstGeom prst="rect">
            <a:avLst/>
          </a:prstGeom>
          <a:noFill/>
        </p:spPr>
        <p:txBody>
          <a:bodyPr wrap="square" rtlCol="0">
            <a:spAutoFit/>
          </a:bodyPr>
          <a:lstStyle/>
          <a:p>
            <a:r>
              <a:rPr lang="en-GB" dirty="0">
                <a:latin typeface="Century Gothic" panose="020B0502020202020204" pitchFamily="34" charset="0"/>
              </a:rPr>
              <a:t>Mrs. Bates</a:t>
            </a:r>
          </a:p>
          <a:p>
            <a:endParaRPr lang="en-GB" dirty="0">
              <a:latin typeface="Century Gothic" panose="020B0502020202020204" pitchFamily="34" charset="0"/>
            </a:endParaRPr>
          </a:p>
          <a:p>
            <a:r>
              <a:rPr lang="en-GB" dirty="0">
                <a:latin typeface="Century Gothic" panose="020B0502020202020204" pitchFamily="34" charset="0"/>
              </a:rPr>
              <a:t>Class Teaching Assistant</a:t>
            </a:r>
          </a:p>
        </p:txBody>
      </p:sp>
      <p:sp>
        <p:nvSpPr>
          <p:cNvPr id="20" name="TextBox 19">
            <a:extLst>
              <a:ext uri="{FF2B5EF4-FFF2-40B4-BE49-F238E27FC236}">
                <a16:creationId xmlns:a16="http://schemas.microsoft.com/office/drawing/2014/main" id="{D57EF550-C210-790A-9FED-CD30262025DE}"/>
              </a:ext>
            </a:extLst>
          </p:cNvPr>
          <p:cNvSpPr txBox="1"/>
          <p:nvPr/>
        </p:nvSpPr>
        <p:spPr>
          <a:xfrm>
            <a:off x="6818041" y="4560979"/>
            <a:ext cx="2057681" cy="1200329"/>
          </a:xfrm>
          <a:prstGeom prst="rect">
            <a:avLst/>
          </a:prstGeom>
          <a:noFill/>
        </p:spPr>
        <p:txBody>
          <a:bodyPr wrap="square" rtlCol="0">
            <a:spAutoFit/>
          </a:bodyPr>
          <a:lstStyle/>
          <a:p>
            <a:r>
              <a:rPr lang="en-GB" dirty="0">
                <a:latin typeface="Century Gothic" panose="020B0502020202020204" pitchFamily="34" charset="0"/>
              </a:rPr>
              <a:t>Miss. Brickwood</a:t>
            </a:r>
          </a:p>
          <a:p>
            <a:endParaRPr lang="en-GB" dirty="0">
              <a:latin typeface="Century Gothic" panose="020B0502020202020204" pitchFamily="34" charset="0"/>
            </a:endParaRPr>
          </a:p>
          <a:p>
            <a:r>
              <a:rPr lang="en-GB" dirty="0">
                <a:latin typeface="Century Gothic" panose="020B0502020202020204" pitchFamily="34" charset="0"/>
              </a:rPr>
              <a:t>Class Teaching Assistant</a:t>
            </a:r>
          </a:p>
        </p:txBody>
      </p:sp>
    </p:spTree>
    <p:extLst>
      <p:ext uri="{BB962C8B-B14F-4D97-AF65-F5344CB8AC3E}">
        <p14:creationId xmlns:p14="http://schemas.microsoft.com/office/powerpoint/2010/main" val="3817130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512913" y="244672"/>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1"/>
                </a:solidFill>
                <a:latin typeface="Century Gothic" panose="020B0502020202020204" pitchFamily="34" charset="0"/>
              </a:rPr>
              <a:t>School Values</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8100" y="3095728"/>
            <a:ext cx="1604066" cy="137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4930" y="1715666"/>
            <a:ext cx="1477203" cy="141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432" y="869971"/>
            <a:ext cx="1078657" cy="1808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71412" y="3132421"/>
            <a:ext cx="1611863" cy="133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55349" y="952822"/>
            <a:ext cx="1243991" cy="152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9389" y="2678886"/>
            <a:ext cx="1088965" cy="1500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FEFF35AF-DD56-9F26-D914-213EEEA857B1}"/>
              </a:ext>
            </a:extLst>
          </p:cNvPr>
          <p:cNvSpPr>
            <a:spLocks noGrp="1"/>
          </p:cNvSpPr>
          <p:nvPr/>
        </p:nvSpPr>
        <p:spPr>
          <a:xfrm>
            <a:off x="2452036" y="4018020"/>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1"/>
                </a:solidFill>
                <a:latin typeface="Century Gothic" panose="020B0502020202020204" pitchFamily="34" charset="0"/>
              </a:rPr>
              <a:t>School Vision</a:t>
            </a:r>
          </a:p>
        </p:txBody>
      </p:sp>
      <p:sp>
        <p:nvSpPr>
          <p:cNvPr id="3" name="TextBox 2">
            <a:extLst>
              <a:ext uri="{FF2B5EF4-FFF2-40B4-BE49-F238E27FC236}">
                <a16:creationId xmlns:a16="http://schemas.microsoft.com/office/drawing/2014/main" id="{246603DC-D100-AC93-85FF-49386504F1FB}"/>
              </a:ext>
            </a:extLst>
          </p:cNvPr>
          <p:cNvSpPr txBox="1"/>
          <p:nvPr/>
        </p:nvSpPr>
        <p:spPr>
          <a:xfrm>
            <a:off x="2652657" y="5101405"/>
            <a:ext cx="3960440" cy="1477328"/>
          </a:xfrm>
          <a:prstGeom prst="rect">
            <a:avLst/>
          </a:prstGeom>
          <a:noFill/>
        </p:spPr>
        <p:txBody>
          <a:bodyPr wrap="square" rtlCol="0">
            <a:spAutoFit/>
          </a:bodyPr>
          <a:lstStyle/>
          <a:p>
            <a:pPr algn="ctr" fontAlgn="base"/>
            <a:r>
              <a:rPr lang="en-US" sz="1800" b="0" i="0" dirty="0">
                <a:solidFill>
                  <a:srgbClr val="000000"/>
                </a:solidFill>
                <a:effectLst/>
                <a:latin typeface="Century Gothic" panose="020B0502020202020204" pitchFamily="34" charset="0"/>
              </a:rPr>
              <a:t>Curious minds, resilient learners, compassionate community. </a:t>
            </a:r>
          </a:p>
          <a:p>
            <a:pPr algn="ctr" fontAlgn="base"/>
            <a:r>
              <a:rPr lang="en-US" sz="1800" b="0" i="0" dirty="0">
                <a:solidFill>
                  <a:srgbClr val="000000"/>
                </a:solidFill>
                <a:effectLst/>
                <a:latin typeface="Century Gothic" panose="020B0502020202020204" pitchFamily="34" charset="0"/>
              </a:rPr>
              <a:t>Be strong and courageous. (Joshua 1:9)</a:t>
            </a:r>
          </a:p>
          <a:p>
            <a:endParaRPr lang="en-GB" dirty="0"/>
          </a:p>
        </p:txBody>
      </p:sp>
    </p:spTree>
    <p:extLst>
      <p:ext uri="{BB962C8B-B14F-4D97-AF65-F5344CB8AC3E}">
        <p14:creationId xmlns:p14="http://schemas.microsoft.com/office/powerpoint/2010/main" val="1354178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DB2F684-FA35-F8FF-A8E4-A28DA2E69220}"/>
              </a:ext>
            </a:extLst>
          </p:cNvPr>
          <p:cNvSpPr txBox="1">
            <a:spLocks/>
          </p:cNvSpPr>
          <p:nvPr/>
        </p:nvSpPr>
        <p:spPr>
          <a:xfrm>
            <a:off x="1403648" y="1486775"/>
            <a:ext cx="6849621" cy="1944216"/>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GB" sz="3200" b="1" dirty="0">
                <a:latin typeface="Century Gothic" panose="020B0502020202020204" pitchFamily="34" charset="0"/>
              </a:rPr>
              <a:t>What are the expectations in Year 4 and what do we learn?</a:t>
            </a:r>
            <a:endParaRPr lang="en-GB" sz="3200" dirty="0"/>
          </a:p>
        </p:txBody>
      </p:sp>
    </p:spTree>
    <p:extLst>
      <p:ext uri="{BB962C8B-B14F-4D97-AF65-F5344CB8AC3E}">
        <p14:creationId xmlns:p14="http://schemas.microsoft.com/office/powerpoint/2010/main" val="2303701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52772" y="676847"/>
            <a:ext cx="6210410" cy="850106"/>
          </a:xfrm>
        </p:spPr>
        <p:txBody>
          <a:bodyPr>
            <a:noAutofit/>
          </a:bodyPr>
          <a:lstStyle/>
          <a:p>
            <a:pPr algn="ctr"/>
            <a:r>
              <a:rPr lang="en-GB" sz="2800" b="1" dirty="0">
                <a:latin typeface="Century Gothic" panose="020B0502020202020204" pitchFamily="34" charset="0"/>
              </a:rPr>
              <a:t>Reading: </a:t>
            </a:r>
            <a:br>
              <a:rPr lang="en-GB" sz="2800" b="1" dirty="0">
                <a:latin typeface="Century Gothic" panose="020B0502020202020204" pitchFamily="34" charset="0"/>
              </a:rPr>
            </a:br>
            <a:r>
              <a:rPr lang="en-GB" sz="2800" b="1" dirty="0">
                <a:latin typeface="Century Gothic" panose="020B0502020202020204" pitchFamily="34" charset="0"/>
              </a:rPr>
              <a:t>Meeting Year 4 Expectations</a:t>
            </a:r>
            <a:endParaRPr lang="en-GB" sz="2800" dirty="0"/>
          </a:p>
        </p:txBody>
      </p:sp>
      <p:graphicFrame>
        <p:nvGraphicFramePr>
          <p:cNvPr id="9" name="Content Placeholder 7"/>
          <p:cNvGraphicFramePr>
            <a:graphicFrameLocks/>
          </p:cNvGraphicFramePr>
          <p:nvPr>
            <p:extLst>
              <p:ext uri="{D42A27DB-BD31-4B8C-83A1-F6EECF244321}">
                <p14:modId xmlns:p14="http://schemas.microsoft.com/office/powerpoint/2010/main" val="2713329607"/>
              </p:ext>
            </p:extLst>
          </p:nvPr>
        </p:nvGraphicFramePr>
        <p:xfrm>
          <a:off x="436471" y="1674541"/>
          <a:ext cx="4336608" cy="1986280"/>
        </p:xfrm>
        <a:graphic>
          <a:graphicData uri="http://schemas.openxmlformats.org/drawingml/2006/table">
            <a:tbl>
              <a:tblPr firstRow="1" bandRow="1">
                <a:tableStyleId>{5C22544A-7EE6-4342-B048-85BDC9FD1C3A}</a:tableStyleId>
              </a:tblPr>
              <a:tblGrid>
                <a:gridCol w="4336608">
                  <a:extLst>
                    <a:ext uri="{9D8B030D-6E8A-4147-A177-3AD203B41FA5}">
                      <a16:colId xmlns:a16="http://schemas.microsoft.com/office/drawing/2014/main" val="20000"/>
                    </a:ext>
                  </a:extLst>
                </a:gridCol>
              </a:tblGrid>
              <a:tr h="370840">
                <a:tc>
                  <a:txBody>
                    <a:bodyPr/>
                    <a:lstStyle/>
                    <a:p>
                      <a:pPr marL="0" lvl="0" indent="0" algn="l">
                        <a:buSzPct val="100000"/>
                        <a:buFont typeface="Arial" pitchFamily="34"/>
                        <a:buNone/>
                      </a:pPr>
                      <a:r>
                        <a:rPr lang="en-GB" sz="1600" b="1" dirty="0">
                          <a:solidFill>
                            <a:schemeClr val="tx1"/>
                          </a:solidFill>
                          <a:latin typeface="Century Gothic" pitchFamily="34"/>
                        </a:rPr>
                        <a:t>Year 4 Expectations: Word Reading </a:t>
                      </a:r>
                    </a:p>
                  </a:txBody>
                  <a:tcPr marL="68580" marR="68580">
                    <a:solidFill>
                      <a:schemeClr val="tx2">
                        <a:lumMod val="40000"/>
                        <a:lumOff val="60000"/>
                      </a:schemeClr>
                    </a:solidFill>
                  </a:tcPr>
                </a:tc>
                <a:extLst>
                  <a:ext uri="{0D108BD9-81ED-4DB2-BD59-A6C34878D82A}">
                    <a16:rowId xmlns:a16="http://schemas.microsoft.com/office/drawing/2014/main" val="10000"/>
                  </a:ext>
                </a:extLst>
              </a:tr>
              <a:tr h="370840">
                <a:tc>
                  <a:txBody>
                    <a:bodyPr/>
                    <a:lstStyle/>
                    <a:p>
                      <a:pPr marL="171450" indent="-17145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Apply knowledge of root words, prefixes and suffixes to read aloud and to understand the meaning of </a:t>
                      </a:r>
                      <a:r>
                        <a:rPr lang="en-GB" sz="1100" b="1" kern="1200" baseline="0" dirty="0">
                          <a:solidFill>
                            <a:schemeClr val="dk1"/>
                          </a:solidFill>
                          <a:effectLst/>
                          <a:latin typeface="Century Gothic" panose="020B0502020202020204" pitchFamily="34" charset="0"/>
                          <a:ea typeface="+mn-ea"/>
                          <a:cs typeface="+mn-cs"/>
                        </a:rPr>
                        <a:t> unfamiliar words</a:t>
                      </a:r>
                      <a:endParaRPr lang="en-GB" sz="1100" b="1" kern="1200" dirty="0">
                        <a:solidFill>
                          <a:schemeClr val="dk1"/>
                        </a:solidFill>
                        <a:effectLst/>
                        <a:latin typeface="Century Gothic" panose="020B0502020202020204" pitchFamily="34" charset="0"/>
                        <a:ea typeface="+mn-ea"/>
                        <a:cs typeface="+mn-cs"/>
                      </a:endParaRPr>
                    </a:p>
                  </a:txBody>
                  <a:tcPr marL="68580" marR="68580">
                    <a:solidFill>
                      <a:schemeClr val="accent1">
                        <a:lumMod val="20000"/>
                        <a:lumOff val="80000"/>
                      </a:schemeClr>
                    </a:solidFill>
                  </a:tcPr>
                </a:tc>
                <a:extLst>
                  <a:ext uri="{0D108BD9-81ED-4DB2-BD59-A6C34878D82A}">
                    <a16:rowId xmlns:a16="http://schemas.microsoft.com/office/drawing/2014/main" val="10001"/>
                  </a:ext>
                </a:extLst>
              </a:tr>
              <a:tr h="370840">
                <a:tc>
                  <a:txBody>
                    <a:bodyPr/>
                    <a:lstStyle/>
                    <a:p>
                      <a:pPr marL="171450" lvl="0" indent="-17145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Read further exception words, noting the unusual correspondences between spelling and sound, and where these occur in the word</a:t>
                      </a:r>
                    </a:p>
                  </a:txBody>
                  <a:tcPr marL="68580" marR="68580"/>
                </a:tc>
                <a:extLst>
                  <a:ext uri="{0D108BD9-81ED-4DB2-BD59-A6C34878D82A}">
                    <a16:rowId xmlns:a16="http://schemas.microsoft.com/office/drawing/2014/main" val="10002"/>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Attempt pronunciation of unfamiliar words drawing on prior knowledge of similar looking words</a:t>
                      </a:r>
                    </a:p>
                  </a:txBody>
                  <a:tcPr marL="68580" marR="68580"/>
                </a:tc>
                <a:extLst>
                  <a:ext uri="{0D108BD9-81ED-4DB2-BD59-A6C34878D82A}">
                    <a16:rowId xmlns:a16="http://schemas.microsoft.com/office/drawing/2014/main" val="10003"/>
                  </a:ext>
                </a:extLst>
              </a:tr>
            </a:tbl>
          </a:graphicData>
        </a:graphic>
      </p:graphicFrame>
      <p:graphicFrame>
        <p:nvGraphicFramePr>
          <p:cNvPr id="10" name="Content Placeholder 7"/>
          <p:cNvGraphicFramePr>
            <a:graphicFrameLocks/>
          </p:cNvGraphicFramePr>
          <p:nvPr>
            <p:extLst>
              <p:ext uri="{D42A27DB-BD31-4B8C-83A1-F6EECF244321}">
                <p14:modId xmlns:p14="http://schemas.microsoft.com/office/powerpoint/2010/main" val="4291082079"/>
              </p:ext>
            </p:extLst>
          </p:nvPr>
        </p:nvGraphicFramePr>
        <p:xfrm>
          <a:off x="4928903" y="1660768"/>
          <a:ext cx="4003299" cy="4904720"/>
        </p:xfrm>
        <a:graphic>
          <a:graphicData uri="http://schemas.openxmlformats.org/drawingml/2006/table">
            <a:tbl>
              <a:tblPr firstRow="1" bandRow="1">
                <a:tableStyleId>{5C22544A-7EE6-4342-B048-85BDC9FD1C3A}</a:tableStyleId>
              </a:tblPr>
              <a:tblGrid>
                <a:gridCol w="4003299">
                  <a:extLst>
                    <a:ext uri="{9D8B030D-6E8A-4147-A177-3AD203B41FA5}">
                      <a16:colId xmlns:a16="http://schemas.microsoft.com/office/drawing/2014/main" val="20000"/>
                    </a:ext>
                  </a:extLst>
                </a:gridCol>
              </a:tblGrid>
              <a:tr h="370840">
                <a:tc>
                  <a:txBody>
                    <a:bodyPr/>
                    <a:lstStyle/>
                    <a:p>
                      <a:pPr marL="0" lvl="0" indent="0" algn="l">
                        <a:buSzPct val="100000"/>
                        <a:buFont typeface="Arial" pitchFamily="34"/>
                        <a:buNone/>
                      </a:pPr>
                      <a:r>
                        <a:rPr lang="en-GB" sz="1600" b="1" dirty="0">
                          <a:solidFill>
                            <a:schemeClr val="tx1"/>
                          </a:solidFill>
                          <a:latin typeface="Century Gothic" pitchFamily="34"/>
                        </a:rPr>
                        <a:t>Year 4 Expectations: Comprehension </a:t>
                      </a:r>
                    </a:p>
                  </a:txBody>
                  <a:tcPr marL="68580" marR="68580">
                    <a:solidFill>
                      <a:schemeClr val="tx2">
                        <a:lumMod val="40000"/>
                        <a:lumOff val="60000"/>
                      </a:schemeClr>
                    </a:solidFill>
                  </a:tcPr>
                </a:tc>
                <a:extLst>
                  <a:ext uri="{0D108BD9-81ED-4DB2-BD59-A6C34878D82A}">
                    <a16:rowId xmlns:a16="http://schemas.microsoft.com/office/drawing/2014/main" val="10000"/>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Prepare poems to</a:t>
                      </a:r>
                      <a:r>
                        <a:rPr lang="en-GB" sz="1100" b="1" kern="1200" baseline="0" dirty="0">
                          <a:solidFill>
                            <a:schemeClr val="dk1"/>
                          </a:solidFill>
                          <a:effectLst/>
                          <a:latin typeface="Century Gothic" pitchFamily="34" charset="0"/>
                          <a:ea typeface="+mn-ea"/>
                          <a:cs typeface="+mn-cs"/>
                        </a:rPr>
                        <a:t> </a:t>
                      </a:r>
                      <a:r>
                        <a:rPr lang="en-GB" sz="1100" b="1" kern="1200" dirty="0">
                          <a:solidFill>
                            <a:schemeClr val="dk1"/>
                          </a:solidFill>
                          <a:effectLst/>
                          <a:latin typeface="Century Gothic" pitchFamily="34" charset="0"/>
                          <a:ea typeface="+mn-ea"/>
                          <a:cs typeface="+mn-cs"/>
                        </a:rPr>
                        <a:t>read aloud and to perform, showing understanding through intonation, tone, volume and action</a:t>
                      </a:r>
                    </a:p>
                  </a:txBody>
                  <a:tcPr marL="68580" marR="68580">
                    <a:solidFill>
                      <a:schemeClr val="accent1">
                        <a:lumMod val="20000"/>
                        <a:lumOff val="80000"/>
                      </a:schemeClr>
                    </a:solidFill>
                  </a:tcPr>
                </a:tc>
                <a:extLst>
                  <a:ext uri="{0D108BD9-81ED-4DB2-BD59-A6C34878D82A}">
                    <a16:rowId xmlns:a16="http://schemas.microsoft.com/office/drawing/2014/main" val="10001"/>
                  </a:ext>
                </a:extLst>
              </a:tr>
              <a:tr h="26668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Explain the meaning of words in context</a:t>
                      </a:r>
                    </a:p>
                  </a:txBody>
                  <a:tcPr marL="68580" marR="68580"/>
                </a:tc>
                <a:extLst>
                  <a:ext uri="{0D108BD9-81ED-4DB2-BD59-A6C34878D82A}">
                    <a16:rowId xmlns:a16="http://schemas.microsoft.com/office/drawing/2014/main" val="10002"/>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dirty="0">
                          <a:effectLst/>
                          <a:latin typeface="Century Gothic" panose="020B0502020202020204" pitchFamily="34" charset="0"/>
                          <a:ea typeface="Times New Roman"/>
                          <a:cs typeface="Times New Roman"/>
                        </a:rPr>
                        <a:t>Ask qu</a:t>
                      </a:r>
                      <a:r>
                        <a:rPr lang="en-GB" sz="1100" b="1" spc="5" dirty="0">
                          <a:effectLst/>
                          <a:latin typeface="Century Gothic" panose="020B0502020202020204" pitchFamily="34" charset="0"/>
                          <a:ea typeface="Times New Roman"/>
                          <a:cs typeface="Times New Roman"/>
                        </a:rPr>
                        <a:t>e</a:t>
                      </a:r>
                      <a:r>
                        <a:rPr lang="en-GB" sz="1100" b="1" dirty="0">
                          <a:effectLst/>
                          <a:latin typeface="Century Gothic" panose="020B0502020202020204" pitchFamily="34" charset="0"/>
                          <a:ea typeface="Times New Roman"/>
                          <a:cs typeface="Times New Roman"/>
                        </a:rPr>
                        <a:t>s</a:t>
                      </a:r>
                      <a:r>
                        <a:rPr lang="en-GB" sz="1100" b="1" spc="5" dirty="0">
                          <a:effectLst/>
                          <a:latin typeface="Century Gothic" panose="020B0502020202020204" pitchFamily="34" charset="0"/>
                          <a:ea typeface="Times New Roman"/>
                          <a:cs typeface="Times New Roman"/>
                        </a:rPr>
                        <a:t>t</a:t>
                      </a:r>
                      <a:r>
                        <a:rPr lang="en-GB" sz="1100" b="1" spc="-5" dirty="0">
                          <a:effectLst/>
                          <a:latin typeface="Century Gothic" panose="020B0502020202020204" pitchFamily="34" charset="0"/>
                          <a:ea typeface="Times New Roman"/>
                          <a:cs typeface="Times New Roman"/>
                        </a:rPr>
                        <a:t>i</a:t>
                      </a:r>
                      <a:r>
                        <a:rPr lang="en-GB" sz="1100" b="1" dirty="0">
                          <a:effectLst/>
                          <a:latin typeface="Century Gothic" panose="020B0502020202020204" pitchFamily="34" charset="0"/>
                          <a:ea typeface="Times New Roman"/>
                          <a:cs typeface="Times New Roman"/>
                        </a:rPr>
                        <a:t>ons </a:t>
                      </a:r>
                      <a:r>
                        <a:rPr lang="en-GB" sz="1100" b="1" spc="5" dirty="0">
                          <a:effectLst/>
                          <a:latin typeface="Century Gothic" panose="020B0502020202020204" pitchFamily="34" charset="0"/>
                          <a:ea typeface="Times New Roman"/>
                          <a:cs typeface="Times New Roman"/>
                        </a:rPr>
                        <a:t>t</a:t>
                      </a:r>
                      <a:r>
                        <a:rPr lang="en-GB" sz="1100" b="1" dirty="0">
                          <a:effectLst/>
                          <a:latin typeface="Century Gothic" panose="020B0502020202020204" pitchFamily="34" charset="0"/>
                          <a:ea typeface="Times New Roman"/>
                          <a:cs typeface="Times New Roman"/>
                        </a:rPr>
                        <a:t>o </a:t>
                      </a:r>
                      <a:r>
                        <a:rPr lang="en-GB" sz="1100" b="1" spc="-5" dirty="0">
                          <a:effectLst/>
                          <a:latin typeface="Century Gothic" panose="020B0502020202020204" pitchFamily="34" charset="0"/>
                          <a:ea typeface="Times New Roman"/>
                          <a:cs typeface="Times New Roman"/>
                        </a:rPr>
                        <a:t>im</a:t>
                      </a:r>
                      <a:r>
                        <a:rPr lang="en-GB" sz="1100" b="1" dirty="0">
                          <a:effectLst/>
                          <a:latin typeface="Century Gothic" panose="020B0502020202020204" pitchFamily="34" charset="0"/>
                          <a:ea typeface="Times New Roman"/>
                          <a:cs typeface="Times New Roman"/>
                        </a:rPr>
                        <a:t>prove unders</a:t>
                      </a:r>
                      <a:r>
                        <a:rPr lang="en-GB" sz="1100" b="1" spc="5" dirty="0">
                          <a:effectLst/>
                          <a:latin typeface="Century Gothic" panose="020B0502020202020204" pitchFamily="34" charset="0"/>
                          <a:ea typeface="Times New Roman"/>
                          <a:cs typeface="Times New Roman"/>
                        </a:rPr>
                        <a:t>t</a:t>
                      </a:r>
                      <a:r>
                        <a:rPr lang="en-GB" sz="1100" b="1" dirty="0">
                          <a:effectLst/>
                          <a:latin typeface="Century Gothic" panose="020B0502020202020204" pitchFamily="34" charset="0"/>
                          <a:ea typeface="Times New Roman"/>
                          <a:cs typeface="Times New Roman"/>
                        </a:rPr>
                        <a:t>an</a:t>
                      </a:r>
                      <a:r>
                        <a:rPr lang="en-GB" sz="1100" b="1" spc="5" dirty="0">
                          <a:effectLst/>
                          <a:latin typeface="Century Gothic" panose="020B0502020202020204" pitchFamily="34" charset="0"/>
                          <a:ea typeface="Times New Roman"/>
                          <a:cs typeface="Times New Roman"/>
                        </a:rPr>
                        <a:t>d</a:t>
                      </a:r>
                      <a:r>
                        <a:rPr lang="en-GB" sz="1100" b="1" spc="-5" dirty="0">
                          <a:effectLst/>
                          <a:latin typeface="Century Gothic" panose="020B0502020202020204" pitchFamily="34" charset="0"/>
                          <a:ea typeface="Times New Roman"/>
                          <a:cs typeface="Times New Roman"/>
                        </a:rPr>
                        <a:t>i</a:t>
                      </a:r>
                      <a:r>
                        <a:rPr lang="en-GB" sz="1100" b="1" dirty="0">
                          <a:effectLst/>
                          <a:latin typeface="Century Gothic" panose="020B0502020202020204" pitchFamily="34" charset="0"/>
                          <a:ea typeface="Times New Roman"/>
                          <a:cs typeface="Times New Roman"/>
                        </a:rPr>
                        <a:t>ng of</a:t>
                      </a:r>
                      <a:r>
                        <a:rPr lang="en-GB" sz="1100" b="1" spc="5" dirty="0">
                          <a:effectLst/>
                          <a:latin typeface="Century Gothic" panose="020B0502020202020204" pitchFamily="34" charset="0"/>
                          <a:ea typeface="Times New Roman"/>
                          <a:cs typeface="Times New Roman"/>
                        </a:rPr>
                        <a:t> </a:t>
                      </a:r>
                      <a:r>
                        <a:rPr lang="en-GB" sz="1100" b="1" dirty="0">
                          <a:effectLst/>
                          <a:latin typeface="Century Gothic" panose="020B0502020202020204" pitchFamily="34" charset="0"/>
                          <a:ea typeface="Times New Roman"/>
                          <a:cs typeface="Times New Roman"/>
                        </a:rPr>
                        <a:t>a </a:t>
                      </a:r>
                      <a:r>
                        <a:rPr lang="en-GB" sz="1100" b="1" spc="5" dirty="0">
                          <a:effectLst/>
                          <a:latin typeface="Century Gothic" panose="020B0502020202020204" pitchFamily="34" charset="0"/>
                          <a:ea typeface="Times New Roman"/>
                          <a:cs typeface="Times New Roman"/>
                        </a:rPr>
                        <a:t>t</a:t>
                      </a:r>
                      <a:r>
                        <a:rPr lang="en-GB" sz="1100" b="1" dirty="0">
                          <a:effectLst/>
                          <a:latin typeface="Century Gothic" panose="020B0502020202020204" pitchFamily="34" charset="0"/>
                          <a:ea typeface="Times New Roman"/>
                          <a:cs typeface="Times New Roman"/>
                        </a:rPr>
                        <a:t>e</a:t>
                      </a:r>
                      <a:r>
                        <a:rPr lang="en-GB" sz="1100" b="1" spc="-5" dirty="0">
                          <a:effectLst/>
                          <a:latin typeface="Century Gothic" panose="020B0502020202020204" pitchFamily="34" charset="0"/>
                          <a:ea typeface="Times New Roman"/>
                          <a:cs typeface="Times New Roman"/>
                        </a:rPr>
                        <a:t>xt</a:t>
                      </a:r>
                      <a:endParaRPr lang="en-GB" sz="1100" b="1" kern="1200" dirty="0">
                        <a:solidFill>
                          <a:schemeClr val="dk1"/>
                        </a:solidFill>
                        <a:effectLst/>
                        <a:latin typeface="Century Gothic" pitchFamily="34" charset="0"/>
                        <a:ea typeface="+mn-ea"/>
                        <a:cs typeface="+mn-cs"/>
                      </a:endParaRPr>
                    </a:p>
                  </a:txBody>
                  <a:tcPr marL="68580" marR="68580"/>
                </a:tc>
                <a:extLst>
                  <a:ext uri="{0D108BD9-81ED-4DB2-BD59-A6C34878D82A}">
                    <a16:rowId xmlns:a16="http://schemas.microsoft.com/office/drawing/2014/main" val="10003"/>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baseline="0" dirty="0">
                          <a:effectLst/>
                          <a:latin typeface="Century Gothic" panose="020B0502020202020204" pitchFamily="34" charset="0"/>
                          <a:ea typeface="Times New Roman"/>
                          <a:cs typeface="Times New Roman"/>
                        </a:rPr>
                        <a:t>Infer meanings and begin to justify them with evidence from the text</a:t>
                      </a:r>
                      <a:endParaRPr lang="en-GB" sz="1100" b="1" kern="1200" dirty="0">
                        <a:solidFill>
                          <a:schemeClr val="dk1"/>
                        </a:solidFill>
                        <a:effectLst/>
                        <a:latin typeface="Century Gothic" pitchFamily="34" charset="0"/>
                        <a:ea typeface="+mn-ea"/>
                        <a:cs typeface="+mn-cs"/>
                      </a:endParaRPr>
                    </a:p>
                  </a:txBody>
                  <a:tcPr marL="68580" marR="68580"/>
                </a:tc>
                <a:extLst>
                  <a:ext uri="{0D108BD9-81ED-4DB2-BD59-A6C34878D82A}">
                    <a16:rowId xmlns:a16="http://schemas.microsoft.com/office/drawing/2014/main" val="10004"/>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dirty="0">
                          <a:effectLst/>
                          <a:latin typeface="Century Gothic" panose="020B0502020202020204" pitchFamily="34" charset="0"/>
                          <a:ea typeface="Times New Roman"/>
                          <a:cs typeface="Times New Roman"/>
                        </a:rPr>
                        <a:t>Pred</a:t>
                      </a:r>
                      <a:r>
                        <a:rPr lang="en-GB" sz="1100" b="1" spc="-5" dirty="0">
                          <a:effectLst/>
                          <a:latin typeface="Century Gothic" panose="020B0502020202020204" pitchFamily="34" charset="0"/>
                          <a:ea typeface="Times New Roman"/>
                          <a:cs typeface="Times New Roman"/>
                        </a:rPr>
                        <a:t>i</a:t>
                      </a:r>
                      <a:r>
                        <a:rPr lang="en-GB" sz="1100" b="1" dirty="0">
                          <a:effectLst/>
                          <a:latin typeface="Century Gothic" panose="020B0502020202020204" pitchFamily="34" charset="0"/>
                          <a:ea typeface="Times New Roman"/>
                          <a:cs typeface="Times New Roman"/>
                        </a:rPr>
                        <a:t>c</a:t>
                      </a:r>
                      <a:r>
                        <a:rPr lang="en-GB" sz="1100" b="1" spc="5" dirty="0">
                          <a:effectLst/>
                          <a:latin typeface="Century Gothic" panose="020B0502020202020204" pitchFamily="34" charset="0"/>
                          <a:ea typeface="Times New Roman"/>
                          <a:cs typeface="Times New Roman"/>
                        </a:rPr>
                        <a:t>t</a:t>
                      </a:r>
                      <a:r>
                        <a:rPr lang="en-GB" sz="1100" b="1" spc="10" dirty="0">
                          <a:effectLst/>
                          <a:latin typeface="Century Gothic" panose="020B0502020202020204" pitchFamily="34" charset="0"/>
                          <a:ea typeface="Times New Roman"/>
                          <a:cs typeface="Times New Roman"/>
                        </a:rPr>
                        <a:t> </a:t>
                      </a:r>
                      <a:r>
                        <a:rPr lang="en-GB" sz="1100" b="1" spc="-5" dirty="0">
                          <a:effectLst/>
                          <a:latin typeface="Century Gothic" panose="020B0502020202020204" pitchFamily="34" charset="0"/>
                          <a:ea typeface="Times New Roman"/>
                          <a:cs typeface="Times New Roman"/>
                        </a:rPr>
                        <a:t>w</a:t>
                      </a:r>
                      <a:r>
                        <a:rPr lang="en-GB" sz="1100" b="1" dirty="0">
                          <a:effectLst/>
                          <a:latin typeface="Century Gothic" panose="020B0502020202020204" pitchFamily="34" charset="0"/>
                          <a:ea typeface="Times New Roman"/>
                          <a:cs typeface="Times New Roman"/>
                        </a:rPr>
                        <a:t>hat</a:t>
                      </a:r>
                      <a:r>
                        <a:rPr lang="en-GB" sz="1100" b="1" spc="5" dirty="0">
                          <a:effectLst/>
                          <a:latin typeface="Century Gothic" panose="020B0502020202020204" pitchFamily="34" charset="0"/>
                          <a:ea typeface="Times New Roman"/>
                          <a:cs typeface="Times New Roman"/>
                        </a:rPr>
                        <a:t> </a:t>
                      </a:r>
                      <a:r>
                        <a:rPr lang="en-GB" sz="1100" b="1" dirty="0">
                          <a:effectLst/>
                          <a:latin typeface="Century Gothic" panose="020B0502020202020204" pitchFamily="34" charset="0"/>
                          <a:ea typeface="Times New Roman"/>
                          <a:cs typeface="Times New Roman"/>
                        </a:rPr>
                        <a:t>m</a:t>
                      </a:r>
                      <a:r>
                        <a:rPr lang="en-GB" sz="1100" b="1" spc="-5" dirty="0">
                          <a:effectLst/>
                          <a:latin typeface="Century Gothic" panose="020B0502020202020204" pitchFamily="34" charset="0"/>
                          <a:ea typeface="Times New Roman"/>
                          <a:cs typeface="Times New Roman"/>
                        </a:rPr>
                        <a:t>i</a:t>
                      </a:r>
                      <a:r>
                        <a:rPr lang="en-GB" sz="1100" b="1" dirty="0">
                          <a:effectLst/>
                          <a:latin typeface="Century Gothic" panose="020B0502020202020204" pitchFamily="34" charset="0"/>
                          <a:ea typeface="Times New Roman"/>
                          <a:cs typeface="Times New Roman"/>
                        </a:rPr>
                        <a:t>ght</a:t>
                      </a:r>
                      <a:r>
                        <a:rPr lang="en-GB" sz="1100" b="1" spc="5" dirty="0">
                          <a:effectLst/>
                          <a:latin typeface="Century Gothic" panose="020B0502020202020204" pitchFamily="34" charset="0"/>
                          <a:ea typeface="Times New Roman"/>
                          <a:cs typeface="Times New Roman"/>
                        </a:rPr>
                        <a:t> </a:t>
                      </a:r>
                      <a:r>
                        <a:rPr lang="en-GB" sz="1100" b="1" dirty="0">
                          <a:effectLst/>
                          <a:latin typeface="Century Gothic" panose="020B0502020202020204" pitchFamily="34" charset="0"/>
                          <a:ea typeface="Times New Roman"/>
                          <a:cs typeface="Times New Roman"/>
                        </a:rPr>
                        <a:t>happen </a:t>
                      </a:r>
                      <a:r>
                        <a:rPr lang="en-GB" sz="1100" b="1" spc="5" dirty="0">
                          <a:effectLst/>
                          <a:latin typeface="Century Gothic" panose="020B0502020202020204" pitchFamily="34" charset="0"/>
                          <a:ea typeface="Times New Roman"/>
                          <a:cs typeface="Times New Roman"/>
                        </a:rPr>
                        <a:t>f</a:t>
                      </a:r>
                      <a:r>
                        <a:rPr lang="en-GB" sz="1100" b="1" dirty="0">
                          <a:effectLst/>
                          <a:latin typeface="Century Gothic" panose="020B0502020202020204" pitchFamily="34" charset="0"/>
                          <a:ea typeface="Times New Roman"/>
                          <a:cs typeface="Times New Roman"/>
                        </a:rPr>
                        <a:t>rom</a:t>
                      </a:r>
                      <a:r>
                        <a:rPr lang="en-GB" sz="1100" b="1" spc="5" dirty="0">
                          <a:effectLst/>
                          <a:latin typeface="Century Gothic" panose="020B0502020202020204" pitchFamily="34" charset="0"/>
                          <a:ea typeface="Times New Roman"/>
                          <a:cs typeface="Times New Roman"/>
                        </a:rPr>
                        <a:t> </a:t>
                      </a:r>
                      <a:r>
                        <a:rPr lang="en-GB" sz="1100" b="1" dirty="0">
                          <a:effectLst/>
                          <a:latin typeface="Century Gothic" panose="020B0502020202020204" pitchFamily="34" charset="0"/>
                          <a:ea typeface="Times New Roman"/>
                          <a:cs typeface="Times New Roman"/>
                        </a:rPr>
                        <a:t>deta</a:t>
                      </a:r>
                      <a:r>
                        <a:rPr lang="en-GB" sz="1100" b="1" spc="-5" dirty="0">
                          <a:effectLst/>
                          <a:latin typeface="Century Gothic" panose="020B0502020202020204" pitchFamily="34" charset="0"/>
                          <a:ea typeface="Times New Roman"/>
                          <a:cs typeface="Times New Roman"/>
                        </a:rPr>
                        <a:t>il</a:t>
                      </a:r>
                      <a:r>
                        <a:rPr lang="en-GB" sz="1100" b="1" dirty="0">
                          <a:effectLst/>
                          <a:latin typeface="Century Gothic" panose="020B0502020202020204" pitchFamily="34" charset="0"/>
                          <a:ea typeface="Times New Roman"/>
                          <a:cs typeface="Times New Roman"/>
                        </a:rPr>
                        <a:t>s</a:t>
                      </a:r>
                      <a:r>
                        <a:rPr lang="en-GB" sz="1100" b="1" spc="5" dirty="0">
                          <a:effectLst/>
                          <a:latin typeface="Century Gothic" panose="020B0502020202020204" pitchFamily="34" charset="0"/>
                          <a:ea typeface="Times New Roman"/>
                          <a:cs typeface="Times New Roman"/>
                        </a:rPr>
                        <a:t> </a:t>
                      </a:r>
                      <a:r>
                        <a:rPr lang="en-GB" sz="1100" b="1" dirty="0">
                          <a:effectLst/>
                          <a:latin typeface="Century Gothic" panose="020B0502020202020204" pitchFamily="34" charset="0"/>
                          <a:ea typeface="Times New Roman"/>
                          <a:cs typeface="Times New Roman"/>
                        </a:rPr>
                        <a:t>s</a:t>
                      </a:r>
                      <a:r>
                        <a:rPr lang="en-GB" sz="1100" b="1" spc="-5" dirty="0">
                          <a:effectLst/>
                          <a:latin typeface="Century Gothic" panose="020B0502020202020204" pitchFamily="34" charset="0"/>
                          <a:ea typeface="Times New Roman"/>
                          <a:cs typeface="Times New Roman"/>
                        </a:rPr>
                        <a:t>t</a:t>
                      </a:r>
                      <a:r>
                        <a:rPr lang="en-GB" sz="1100" b="1" dirty="0">
                          <a:effectLst/>
                          <a:latin typeface="Century Gothic" panose="020B0502020202020204" pitchFamily="34" charset="0"/>
                          <a:ea typeface="Times New Roman"/>
                          <a:cs typeface="Times New Roman"/>
                        </a:rPr>
                        <a:t>ated</a:t>
                      </a:r>
                      <a:r>
                        <a:rPr lang="en-GB" sz="1100" b="1" baseline="0" dirty="0">
                          <a:effectLst/>
                          <a:latin typeface="Century Gothic" panose="020B0502020202020204" pitchFamily="34" charset="0"/>
                          <a:ea typeface="Times New Roman"/>
                          <a:cs typeface="Times New Roman"/>
                        </a:rPr>
                        <a:t> and deduced information</a:t>
                      </a:r>
                      <a:endParaRPr lang="en-GB" sz="1100" b="1" kern="1200" dirty="0">
                        <a:solidFill>
                          <a:schemeClr val="dk1"/>
                        </a:solidFill>
                        <a:effectLst/>
                        <a:latin typeface="Century Gothic" pitchFamily="34" charset="0"/>
                        <a:ea typeface="+mn-ea"/>
                        <a:cs typeface="+mn-cs"/>
                      </a:endParaRPr>
                    </a:p>
                  </a:txBody>
                  <a:tcPr marL="68580" marR="68580"/>
                </a:tc>
                <a:extLst>
                  <a:ext uri="{0D108BD9-81ED-4DB2-BD59-A6C34878D82A}">
                    <a16:rowId xmlns:a16="http://schemas.microsoft.com/office/drawing/2014/main" val="10005"/>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Identify how  writer has used precise</a:t>
                      </a:r>
                      <a:r>
                        <a:rPr lang="en-GB" sz="1100" b="1" kern="1200" baseline="0" dirty="0">
                          <a:solidFill>
                            <a:schemeClr val="dk1"/>
                          </a:solidFill>
                          <a:effectLst/>
                          <a:latin typeface="Century Gothic" pitchFamily="34" charset="0"/>
                          <a:ea typeface="+mn-ea"/>
                          <a:cs typeface="+mn-cs"/>
                        </a:rPr>
                        <a:t> word choices</a:t>
                      </a:r>
                      <a:r>
                        <a:rPr lang="en-GB" sz="1100" b="1" kern="1200" dirty="0">
                          <a:solidFill>
                            <a:schemeClr val="dk1"/>
                          </a:solidFill>
                          <a:effectLst/>
                          <a:latin typeface="Century Gothic" pitchFamily="34" charset="0"/>
                          <a:ea typeface="+mn-ea"/>
                          <a:cs typeface="+mn-cs"/>
                        </a:rPr>
                        <a:t> for effect to impact on the</a:t>
                      </a:r>
                      <a:r>
                        <a:rPr lang="en-GB" sz="1100" b="1" kern="1200" baseline="0" dirty="0">
                          <a:solidFill>
                            <a:schemeClr val="dk1"/>
                          </a:solidFill>
                          <a:effectLst/>
                          <a:latin typeface="Century Gothic" pitchFamily="34" charset="0"/>
                          <a:ea typeface="+mn-ea"/>
                          <a:cs typeface="+mn-cs"/>
                        </a:rPr>
                        <a:t> </a:t>
                      </a:r>
                      <a:r>
                        <a:rPr lang="en-GB" sz="1100" b="1" kern="1200" dirty="0">
                          <a:solidFill>
                            <a:schemeClr val="dk1"/>
                          </a:solidFill>
                          <a:effectLst/>
                          <a:latin typeface="Century Gothic" pitchFamily="34" charset="0"/>
                          <a:ea typeface="+mn-ea"/>
                          <a:cs typeface="+mn-cs"/>
                        </a:rPr>
                        <a:t>reader</a:t>
                      </a:r>
                    </a:p>
                  </a:txBody>
                  <a:tcPr marL="68580" marR="68580"/>
                </a:tc>
                <a:extLst>
                  <a:ext uri="{0D108BD9-81ED-4DB2-BD59-A6C34878D82A}">
                    <a16:rowId xmlns:a16="http://schemas.microsoft.com/office/drawing/2014/main" val="10006"/>
                  </a:ext>
                </a:extLst>
              </a:tr>
              <a:tr h="370840">
                <a:tc>
                  <a:txBody>
                    <a:bodyPr/>
                    <a:lstStyle/>
                    <a:p>
                      <a:pPr marL="171450" indent="-171450">
                        <a:buFont typeface="Arial" panose="020B0604020202020204" pitchFamily="34" charset="0"/>
                        <a:buChar char="•"/>
                      </a:pPr>
                      <a:r>
                        <a:rPr lang="en-GB" sz="1100" b="1" kern="1200" dirty="0">
                          <a:solidFill>
                            <a:schemeClr val="dk1"/>
                          </a:solidFill>
                          <a:effectLst/>
                          <a:latin typeface="Century Gothic" pitchFamily="34" charset="0"/>
                          <a:ea typeface="+mn-ea"/>
                          <a:cs typeface="+mn-cs"/>
                        </a:rPr>
                        <a:t>Identify some</a:t>
                      </a:r>
                      <a:r>
                        <a:rPr lang="en-GB" sz="1100" b="1" kern="1200" baseline="0" dirty="0">
                          <a:solidFill>
                            <a:schemeClr val="dk1"/>
                          </a:solidFill>
                          <a:effectLst/>
                          <a:latin typeface="Century Gothic" pitchFamily="34" charset="0"/>
                          <a:ea typeface="+mn-ea"/>
                          <a:cs typeface="+mn-cs"/>
                        </a:rPr>
                        <a:t> </a:t>
                      </a:r>
                      <a:r>
                        <a:rPr lang="en-GB" sz="1100" b="1" kern="1200" dirty="0">
                          <a:solidFill>
                            <a:schemeClr val="dk1"/>
                          </a:solidFill>
                          <a:effectLst/>
                          <a:latin typeface="Century Gothic" pitchFamily="34" charset="0"/>
                          <a:ea typeface="+mn-ea"/>
                          <a:cs typeface="+mn-cs"/>
                        </a:rPr>
                        <a:t>text type </a:t>
                      </a:r>
                      <a:r>
                        <a:rPr lang="en-GB" sz="1100" b="1" kern="1200" baseline="0" dirty="0">
                          <a:solidFill>
                            <a:schemeClr val="dk1"/>
                          </a:solidFill>
                          <a:effectLst/>
                          <a:latin typeface="Century Gothic" pitchFamily="34" charset="0"/>
                          <a:ea typeface="+mn-ea"/>
                          <a:cs typeface="+mn-cs"/>
                        </a:rPr>
                        <a:t>organisational features, for example, narrative,  explanation, persuasion</a:t>
                      </a:r>
                      <a:endParaRPr lang="en-GB" sz="1100" b="1" kern="1200" dirty="0">
                        <a:solidFill>
                          <a:schemeClr val="dk1"/>
                        </a:solidFill>
                        <a:effectLst/>
                        <a:latin typeface="Century Gothic" panose="020B0502020202020204" pitchFamily="34" charset="0"/>
                        <a:ea typeface="+mn-ea"/>
                        <a:cs typeface="+mn-cs"/>
                      </a:endParaRPr>
                    </a:p>
                  </a:txBody>
                  <a:tcPr marL="68580" marR="68580"/>
                </a:tc>
                <a:extLst>
                  <a:ext uri="{0D108BD9-81ED-4DB2-BD59-A6C34878D82A}">
                    <a16:rowId xmlns:a16="http://schemas.microsoft.com/office/drawing/2014/main" val="10007"/>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Retrieve and record information from non-fiction</a:t>
                      </a:r>
                    </a:p>
                  </a:txBody>
                  <a:tcPr marL="68580" marR="68580"/>
                </a:tc>
                <a:extLst>
                  <a:ext uri="{0D108BD9-81ED-4DB2-BD59-A6C34878D82A}">
                    <a16:rowId xmlns:a16="http://schemas.microsoft.com/office/drawing/2014/main" val="10008"/>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Make connections with prior knowledge and experience</a:t>
                      </a:r>
                    </a:p>
                  </a:txBody>
                  <a:tcPr marL="68580" marR="68580"/>
                </a:tc>
                <a:extLst>
                  <a:ext uri="{0D108BD9-81ED-4DB2-BD59-A6C34878D82A}">
                    <a16:rowId xmlns:a16="http://schemas.microsoft.com/office/drawing/2014/main" val="10009"/>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Begin to build on others’ ideas and opinions about a text in discussion</a:t>
                      </a:r>
                    </a:p>
                  </a:txBody>
                  <a:tcPr marL="68580" marR="68580"/>
                </a:tc>
                <a:extLst>
                  <a:ext uri="{0D108BD9-81ED-4DB2-BD59-A6C34878D82A}">
                    <a16:rowId xmlns:a16="http://schemas.microsoft.com/office/drawing/2014/main" val="10010"/>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Explain</a:t>
                      </a:r>
                      <a:r>
                        <a:rPr lang="en-GB" sz="1100" b="1" kern="1200" baseline="0" dirty="0">
                          <a:solidFill>
                            <a:schemeClr val="dk1"/>
                          </a:solidFill>
                          <a:effectLst/>
                          <a:latin typeface="Century Gothic" pitchFamily="34" charset="0"/>
                          <a:ea typeface="+mn-ea"/>
                          <a:cs typeface="+mn-cs"/>
                        </a:rPr>
                        <a:t> why text types are organised in a certain way</a:t>
                      </a:r>
                      <a:endParaRPr lang="en-GB" sz="1100" b="1" kern="1200" dirty="0">
                        <a:solidFill>
                          <a:schemeClr val="dk1"/>
                        </a:solidFill>
                        <a:effectLst/>
                        <a:latin typeface="Century Gothic" pitchFamily="34" charset="0"/>
                        <a:ea typeface="+mn-ea"/>
                        <a:cs typeface="+mn-cs"/>
                      </a:endParaRPr>
                    </a:p>
                  </a:txBody>
                  <a:tcPr marL="68580" marR="68580"/>
                </a:tc>
                <a:extLst>
                  <a:ext uri="{0D108BD9-81ED-4DB2-BD59-A6C34878D82A}">
                    <a16:rowId xmlns:a16="http://schemas.microsoft.com/office/drawing/2014/main" val="10011"/>
                  </a:ext>
                </a:extLst>
              </a:tr>
            </a:tbl>
          </a:graphicData>
        </a:graphic>
      </p:graphicFrame>
      <p:graphicFrame>
        <p:nvGraphicFramePr>
          <p:cNvPr id="7" name="Content Placeholder 7"/>
          <p:cNvGraphicFramePr>
            <a:graphicFrameLocks/>
          </p:cNvGraphicFramePr>
          <p:nvPr>
            <p:extLst>
              <p:ext uri="{D42A27DB-BD31-4B8C-83A1-F6EECF244321}">
                <p14:modId xmlns:p14="http://schemas.microsoft.com/office/powerpoint/2010/main" val="958000770"/>
              </p:ext>
            </p:extLst>
          </p:nvPr>
        </p:nvGraphicFramePr>
        <p:xfrm>
          <a:off x="395536" y="4037032"/>
          <a:ext cx="4377551" cy="2560320"/>
        </p:xfrm>
        <a:graphic>
          <a:graphicData uri="http://schemas.openxmlformats.org/drawingml/2006/table">
            <a:tbl>
              <a:tblPr firstRow="1" bandRow="1">
                <a:tableStyleId>{5C22544A-7EE6-4342-B048-85BDC9FD1C3A}</a:tableStyleId>
              </a:tblPr>
              <a:tblGrid>
                <a:gridCol w="4377551">
                  <a:extLst>
                    <a:ext uri="{9D8B030D-6E8A-4147-A177-3AD203B41FA5}">
                      <a16:colId xmlns:a16="http://schemas.microsoft.com/office/drawing/2014/main" val="20000"/>
                    </a:ext>
                  </a:extLst>
                </a:gridCol>
              </a:tblGrid>
              <a:tr h="370840">
                <a:tc>
                  <a:txBody>
                    <a:bodyPr/>
                    <a:lstStyle/>
                    <a:p>
                      <a:pPr marL="0" lvl="0" indent="0" algn="l">
                        <a:buSzPct val="100000"/>
                        <a:buFont typeface="Arial" pitchFamily="34"/>
                        <a:buNone/>
                      </a:pPr>
                      <a:r>
                        <a:rPr lang="en-GB" sz="1600" b="1" dirty="0">
                          <a:solidFill>
                            <a:schemeClr val="tx1"/>
                          </a:solidFill>
                          <a:latin typeface="Century Gothic" pitchFamily="34"/>
                        </a:rPr>
                        <a:t>Year 4 Expectations: Comprehension</a:t>
                      </a:r>
                    </a:p>
                  </a:txBody>
                  <a:tcPr marL="68580" marR="68580">
                    <a:solidFill>
                      <a:schemeClr val="tx2">
                        <a:lumMod val="40000"/>
                        <a:lumOff val="60000"/>
                      </a:schemeClr>
                    </a:solidFill>
                  </a:tcPr>
                </a:tc>
                <a:extLst>
                  <a:ext uri="{0D108BD9-81ED-4DB2-BD59-A6C34878D82A}">
                    <a16:rowId xmlns:a16="http://schemas.microsoft.com/office/drawing/2014/main" val="10000"/>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baseline="0" dirty="0">
                          <a:solidFill>
                            <a:schemeClr val="dk1"/>
                          </a:solidFill>
                          <a:effectLst/>
                          <a:latin typeface="Century Gothic" pitchFamily="34" charset="0"/>
                          <a:ea typeface="+mn-ea"/>
                          <a:cs typeface="+mn-cs"/>
                        </a:rPr>
                        <a:t>Know which books to select for specific purposes, especially in relation to science, history and geography learning</a:t>
                      </a:r>
                      <a:endParaRPr lang="en-GB" sz="1100" b="1" kern="1200" dirty="0">
                        <a:solidFill>
                          <a:schemeClr val="dk1"/>
                        </a:solidFill>
                        <a:effectLst/>
                        <a:latin typeface="Century Gothic" pitchFamily="34" charset="0"/>
                        <a:ea typeface="+mn-ea"/>
                        <a:cs typeface="+mn-cs"/>
                      </a:endParaRPr>
                    </a:p>
                  </a:txBody>
                  <a:tcPr marL="68580" marR="68580">
                    <a:solidFill>
                      <a:schemeClr val="accent1">
                        <a:lumMod val="20000"/>
                        <a:lumOff val="80000"/>
                      </a:schemeClr>
                    </a:solidFill>
                  </a:tcPr>
                </a:tc>
                <a:extLst>
                  <a:ext uri="{0D108BD9-81ED-4DB2-BD59-A6C34878D82A}">
                    <a16:rowId xmlns:a16="http://schemas.microsoft.com/office/drawing/2014/main" val="10001"/>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Use dictionaries to check the meaning of unfamiliar words </a:t>
                      </a:r>
                    </a:p>
                  </a:txBody>
                  <a:tcPr marL="68580" marR="68580"/>
                </a:tc>
                <a:extLst>
                  <a:ext uri="{0D108BD9-81ED-4DB2-BD59-A6C34878D82A}">
                    <a16:rowId xmlns:a16="http://schemas.microsoft.com/office/drawing/2014/main" val="10002"/>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Discuss and record words and phrases that writers use to engage</a:t>
                      </a:r>
                      <a:r>
                        <a:rPr lang="en-GB" sz="1100" b="1" kern="1200" baseline="0" dirty="0">
                          <a:solidFill>
                            <a:schemeClr val="dk1"/>
                          </a:solidFill>
                          <a:effectLst/>
                          <a:latin typeface="Century Gothic" pitchFamily="34" charset="0"/>
                          <a:ea typeface="+mn-ea"/>
                          <a:cs typeface="+mn-cs"/>
                        </a:rPr>
                        <a:t> and impact on the reader</a:t>
                      </a:r>
                    </a:p>
                  </a:txBody>
                  <a:tcPr marL="68580" marR="68580"/>
                </a:tc>
                <a:extLst>
                  <a:ext uri="{0D108BD9-81ED-4DB2-BD59-A6C34878D82A}">
                    <a16:rowId xmlns:a16="http://schemas.microsoft.com/office/drawing/2014/main" val="10003"/>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itchFamily="34" charset="0"/>
                          <a:ea typeface="+mn-ea"/>
                          <a:cs typeface="+mn-cs"/>
                        </a:rPr>
                        <a:t>Know</a:t>
                      </a:r>
                      <a:r>
                        <a:rPr lang="en-GB" sz="1100" b="1" kern="1200" baseline="0" dirty="0">
                          <a:solidFill>
                            <a:schemeClr val="dk1"/>
                          </a:solidFill>
                          <a:effectLst/>
                          <a:latin typeface="Century Gothic" pitchFamily="34" charset="0"/>
                          <a:ea typeface="+mn-ea"/>
                          <a:cs typeface="+mn-cs"/>
                        </a:rPr>
                        <a:t> and recognise</a:t>
                      </a:r>
                      <a:r>
                        <a:rPr lang="en-GB" sz="1100" b="1" kern="1200" dirty="0">
                          <a:solidFill>
                            <a:schemeClr val="dk1"/>
                          </a:solidFill>
                          <a:effectLst/>
                          <a:latin typeface="Century Gothic" panose="020B0502020202020204" pitchFamily="34" charset="0"/>
                          <a:ea typeface="+mn-ea"/>
                          <a:cs typeface="+mn-cs"/>
                        </a:rPr>
                        <a:t> some</a:t>
                      </a:r>
                      <a:r>
                        <a:rPr lang="en-GB" sz="1100" b="1" kern="1200" baseline="0" dirty="0">
                          <a:solidFill>
                            <a:schemeClr val="dk1"/>
                          </a:solidFill>
                          <a:effectLst/>
                          <a:latin typeface="Century Gothic" panose="020B0502020202020204" pitchFamily="34" charset="0"/>
                          <a:ea typeface="+mn-ea"/>
                          <a:cs typeface="+mn-cs"/>
                        </a:rPr>
                        <a:t> of the literary conventions in text types covered</a:t>
                      </a:r>
                      <a:endParaRPr lang="en-GB" sz="1100" b="1" kern="1200" dirty="0">
                        <a:solidFill>
                          <a:schemeClr val="dk1"/>
                        </a:solidFill>
                        <a:effectLst/>
                        <a:latin typeface="Century Gothic" pitchFamily="34" charset="0"/>
                        <a:ea typeface="+mn-ea"/>
                        <a:cs typeface="+mn-cs"/>
                      </a:endParaRPr>
                    </a:p>
                  </a:txBody>
                  <a:tcPr marL="68580" marR="68580"/>
                </a:tc>
                <a:extLst>
                  <a:ext uri="{0D108BD9-81ED-4DB2-BD59-A6C34878D82A}">
                    <a16:rowId xmlns:a16="http://schemas.microsoft.com/office/drawing/2014/main" val="10004"/>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Begin to understand simple</a:t>
                      </a:r>
                      <a:r>
                        <a:rPr lang="en-GB" sz="1100" b="1" kern="1200" baseline="0" dirty="0">
                          <a:solidFill>
                            <a:schemeClr val="dk1"/>
                          </a:solidFill>
                          <a:effectLst/>
                          <a:latin typeface="Century Gothic" panose="020B0502020202020204" pitchFamily="34" charset="0"/>
                          <a:ea typeface="+mn-ea"/>
                          <a:cs typeface="+mn-cs"/>
                        </a:rPr>
                        <a:t> themes in books</a:t>
                      </a:r>
                      <a:endParaRPr lang="en-GB" sz="1100" b="1" kern="1200" dirty="0">
                        <a:solidFill>
                          <a:schemeClr val="dk1"/>
                        </a:solidFill>
                        <a:effectLst/>
                        <a:latin typeface="Century Gothic" pitchFamily="34" charset="0"/>
                        <a:ea typeface="+mn-ea"/>
                        <a:cs typeface="+mn-cs"/>
                      </a:endParaRPr>
                    </a:p>
                  </a:txBody>
                  <a:tcPr marL="68580" marR="6858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20864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31211" y="593360"/>
            <a:ext cx="6372708" cy="850106"/>
          </a:xfrm>
        </p:spPr>
        <p:txBody>
          <a:bodyPr>
            <a:noAutofit/>
          </a:bodyPr>
          <a:lstStyle/>
          <a:p>
            <a:pPr algn="ctr"/>
            <a:r>
              <a:rPr lang="en-GB" sz="2800" b="1" dirty="0">
                <a:latin typeface="Century Gothic" panose="020B0502020202020204" pitchFamily="34" charset="0"/>
              </a:rPr>
              <a:t>Writing: </a:t>
            </a:r>
            <a:br>
              <a:rPr lang="en-GB" sz="2800" b="1" dirty="0">
                <a:latin typeface="Century Gothic" panose="020B0502020202020204" pitchFamily="34" charset="0"/>
              </a:rPr>
            </a:br>
            <a:r>
              <a:rPr lang="en-GB" sz="2800" b="1" dirty="0">
                <a:latin typeface="Century Gothic" panose="020B0502020202020204" pitchFamily="34" charset="0"/>
              </a:rPr>
              <a:t>Meeting Year 4 Expectations</a:t>
            </a:r>
            <a:endParaRPr lang="en-GB" sz="2800" dirty="0"/>
          </a:p>
        </p:txBody>
      </p:sp>
      <p:graphicFrame>
        <p:nvGraphicFramePr>
          <p:cNvPr id="9" name="Content Placeholder 7"/>
          <p:cNvGraphicFramePr>
            <a:graphicFrameLocks/>
          </p:cNvGraphicFramePr>
          <p:nvPr>
            <p:extLst>
              <p:ext uri="{D42A27DB-BD31-4B8C-83A1-F6EECF244321}">
                <p14:modId xmlns:p14="http://schemas.microsoft.com/office/powerpoint/2010/main" val="2788480624"/>
              </p:ext>
            </p:extLst>
          </p:nvPr>
        </p:nvGraphicFramePr>
        <p:xfrm>
          <a:off x="318251" y="1443466"/>
          <a:ext cx="4215533" cy="3860800"/>
        </p:xfrm>
        <a:graphic>
          <a:graphicData uri="http://schemas.openxmlformats.org/drawingml/2006/table">
            <a:tbl>
              <a:tblPr firstRow="1" bandRow="1">
                <a:tableStyleId>{5C22544A-7EE6-4342-B048-85BDC9FD1C3A}</a:tableStyleId>
              </a:tblPr>
              <a:tblGrid>
                <a:gridCol w="4215533">
                  <a:extLst>
                    <a:ext uri="{9D8B030D-6E8A-4147-A177-3AD203B41FA5}">
                      <a16:colId xmlns:a16="http://schemas.microsoft.com/office/drawing/2014/main" val="20000"/>
                    </a:ext>
                  </a:extLst>
                </a:gridCol>
              </a:tblGrid>
              <a:tr h="370840">
                <a:tc>
                  <a:txBody>
                    <a:bodyPr/>
                    <a:lstStyle/>
                    <a:p>
                      <a:pPr marL="0" lvl="0" indent="0" algn="l">
                        <a:buSzPct val="100000"/>
                        <a:buFont typeface="Arial" pitchFamily="34"/>
                        <a:buNone/>
                      </a:pPr>
                      <a:r>
                        <a:rPr lang="en-GB" sz="1600" b="1" dirty="0">
                          <a:solidFill>
                            <a:schemeClr val="tx1"/>
                          </a:solidFill>
                          <a:latin typeface="Century Gothic" pitchFamily="34"/>
                        </a:rPr>
                        <a:t>Year 4 Expectations: Transcription</a:t>
                      </a:r>
                    </a:p>
                  </a:txBody>
                  <a:tcPr marL="68580" marR="68580">
                    <a:solidFill>
                      <a:schemeClr val="tx2">
                        <a:lumMod val="40000"/>
                        <a:lumOff val="60000"/>
                      </a:schemeClr>
                    </a:solidFill>
                  </a:tcPr>
                </a:tc>
                <a:extLst>
                  <a:ext uri="{0D108BD9-81ED-4DB2-BD59-A6C34878D82A}">
                    <a16:rowId xmlns:a16="http://schemas.microsoft.com/office/drawing/2014/main" val="10000"/>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dirty="0">
                          <a:solidFill>
                            <a:schemeClr val="dk1"/>
                          </a:solidFill>
                          <a:effectLst/>
                          <a:latin typeface="Century Gothic" panose="020B0502020202020204" pitchFamily="34" charset="0"/>
                          <a:ea typeface="+mn-ea"/>
                          <a:cs typeface="+mn-cs"/>
                        </a:rPr>
                        <a:t>Spell </a:t>
                      </a:r>
                      <a:r>
                        <a:rPr lang="en-GB" sz="1100" b="1" kern="1200" baseline="0" dirty="0">
                          <a:solidFill>
                            <a:schemeClr val="dk1"/>
                          </a:solidFill>
                          <a:effectLst/>
                          <a:latin typeface="Century Gothic" panose="020B0502020202020204" pitchFamily="34" charset="0"/>
                          <a:ea typeface="+mn-ea"/>
                          <a:cs typeface="+mn-cs"/>
                        </a:rPr>
                        <a:t>words with additional </a:t>
                      </a:r>
                      <a:r>
                        <a:rPr lang="en-GB" sz="1100" b="1" kern="1200" dirty="0">
                          <a:solidFill>
                            <a:schemeClr val="dk1"/>
                          </a:solidFill>
                          <a:effectLst/>
                          <a:latin typeface="Century Gothic" panose="020B0502020202020204" pitchFamily="34" charset="0"/>
                          <a:ea typeface="+mn-ea"/>
                          <a:cs typeface="+mn-cs"/>
                        </a:rPr>
                        <a:t>prefixes and suffixes and understand how to add them to</a:t>
                      </a:r>
                      <a:r>
                        <a:rPr lang="en-GB" sz="1100" b="1" kern="1200" baseline="0" dirty="0">
                          <a:solidFill>
                            <a:schemeClr val="dk1"/>
                          </a:solidFill>
                          <a:effectLst/>
                          <a:latin typeface="Century Gothic" panose="020B0502020202020204" pitchFamily="34" charset="0"/>
                          <a:ea typeface="+mn-ea"/>
                          <a:cs typeface="+mn-cs"/>
                        </a:rPr>
                        <a:t> root words. For example – ation, ous, ion, ian</a:t>
                      </a:r>
                      <a:endParaRPr lang="en-GB" sz="1100" b="1" kern="1200" dirty="0">
                        <a:solidFill>
                          <a:schemeClr val="dk1"/>
                        </a:solidFill>
                        <a:effectLst/>
                        <a:latin typeface="Century Gothic" panose="020B0502020202020204" pitchFamily="34" charset="0"/>
                        <a:ea typeface="+mn-ea"/>
                        <a:cs typeface="+mn-cs"/>
                      </a:endParaRPr>
                    </a:p>
                  </a:txBody>
                  <a:tcPr marL="68580" marR="68580">
                    <a:solidFill>
                      <a:schemeClr val="accent1">
                        <a:lumMod val="20000"/>
                        <a:lumOff val="80000"/>
                      </a:schemeClr>
                    </a:solidFill>
                  </a:tcPr>
                </a:tc>
                <a:extLst>
                  <a:ext uri="{0D108BD9-81ED-4DB2-BD59-A6C34878D82A}">
                    <a16:rowId xmlns:a16="http://schemas.microsoft.com/office/drawing/2014/main" val="10001"/>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dirty="0">
                          <a:solidFill>
                            <a:schemeClr val="dk1"/>
                          </a:solidFill>
                          <a:effectLst/>
                          <a:latin typeface="Century Gothic" panose="020B0502020202020204" pitchFamily="34" charset="0"/>
                          <a:ea typeface="+mn-ea"/>
                          <a:cs typeface="+mn-cs"/>
                        </a:rPr>
                        <a:t>Recognise</a:t>
                      </a:r>
                      <a:r>
                        <a:rPr lang="en-GB" sz="1100" b="1" kern="1200" baseline="0" dirty="0">
                          <a:solidFill>
                            <a:schemeClr val="dk1"/>
                          </a:solidFill>
                          <a:effectLst/>
                          <a:latin typeface="Century Gothic" panose="020B0502020202020204" pitchFamily="34" charset="0"/>
                          <a:ea typeface="+mn-ea"/>
                          <a:cs typeface="+mn-cs"/>
                        </a:rPr>
                        <a:t> and spell additional</a:t>
                      </a:r>
                      <a:r>
                        <a:rPr lang="en-GB" sz="1100" b="1" kern="1200" dirty="0">
                          <a:solidFill>
                            <a:schemeClr val="dk1"/>
                          </a:solidFill>
                          <a:effectLst/>
                          <a:latin typeface="Century Gothic" panose="020B0502020202020204" pitchFamily="34" charset="0"/>
                          <a:ea typeface="+mn-ea"/>
                          <a:cs typeface="+mn-cs"/>
                        </a:rPr>
                        <a:t> homophones,</a:t>
                      </a:r>
                      <a:r>
                        <a:rPr lang="en-GB" sz="1100" b="1" kern="1200" baseline="0" dirty="0">
                          <a:solidFill>
                            <a:schemeClr val="dk1"/>
                          </a:solidFill>
                          <a:effectLst/>
                          <a:latin typeface="Century Gothic" panose="020B0502020202020204" pitchFamily="34" charset="0"/>
                          <a:ea typeface="+mn-ea"/>
                          <a:cs typeface="+mn-cs"/>
                        </a:rPr>
                        <a:t> f</a:t>
                      </a:r>
                      <a:r>
                        <a:rPr lang="en-GB" sz="1100" b="1" kern="1200" dirty="0">
                          <a:solidFill>
                            <a:schemeClr val="dk1"/>
                          </a:solidFill>
                          <a:effectLst/>
                          <a:latin typeface="Century Gothic" panose="020B0502020202020204" pitchFamily="34" charset="0"/>
                          <a:ea typeface="+mn-ea"/>
                          <a:cs typeface="+mn-cs"/>
                        </a:rPr>
                        <a:t>or example – accept</a:t>
                      </a:r>
                      <a:r>
                        <a:rPr lang="en-GB" sz="1100" b="1" kern="1200" baseline="0" dirty="0">
                          <a:solidFill>
                            <a:schemeClr val="dk1"/>
                          </a:solidFill>
                          <a:effectLst/>
                          <a:latin typeface="Century Gothic" panose="020B0502020202020204" pitchFamily="34" charset="0"/>
                          <a:ea typeface="+mn-ea"/>
                          <a:cs typeface="+mn-cs"/>
                        </a:rPr>
                        <a:t> and except, whose and who’s</a:t>
                      </a:r>
                      <a:endParaRPr lang="en-GB" sz="1100" b="1" kern="1200" dirty="0">
                        <a:solidFill>
                          <a:schemeClr val="dk1"/>
                        </a:solidFill>
                        <a:effectLst/>
                        <a:latin typeface="Century Gothic" panose="020B0502020202020204" pitchFamily="34" charset="0"/>
                        <a:ea typeface="+mn-ea"/>
                        <a:cs typeface="+mn-cs"/>
                      </a:endParaRPr>
                    </a:p>
                  </a:txBody>
                  <a:tcPr marL="68580" marR="68580"/>
                </a:tc>
                <a:extLst>
                  <a:ext uri="{0D108BD9-81ED-4DB2-BD59-A6C34878D82A}">
                    <a16:rowId xmlns:a16="http://schemas.microsoft.com/office/drawing/2014/main" val="10002"/>
                  </a:ext>
                </a:extLst>
              </a:tr>
              <a:tr h="370840">
                <a:tc>
                  <a:txBody>
                    <a:bodyPr/>
                    <a:lstStyle/>
                    <a:p>
                      <a:pPr marL="171450" lvl="0" indent="-171450">
                        <a:buSzPct val="100000"/>
                        <a:buFont typeface="Arial" pitchFamily="34"/>
                        <a:buChar char="•"/>
                      </a:pPr>
                      <a:r>
                        <a:rPr lang="en-GB" sz="1100" b="1" kern="1200" dirty="0">
                          <a:solidFill>
                            <a:schemeClr val="dk1"/>
                          </a:solidFill>
                          <a:effectLst/>
                          <a:latin typeface="Century Gothic" panose="020B0502020202020204" pitchFamily="34" charset="0"/>
                          <a:ea typeface="+mn-ea"/>
                          <a:cs typeface="+mn-cs"/>
                        </a:rPr>
                        <a:t>Use the first two or three letters of a word to check its spelling in a dictionary</a:t>
                      </a:r>
                      <a:endParaRPr lang="en-GB" sz="1100" b="1" dirty="0">
                        <a:latin typeface="Century Gothic" pitchFamily="34"/>
                      </a:endParaRPr>
                    </a:p>
                  </a:txBody>
                  <a:tcPr marL="68580" marR="68580"/>
                </a:tc>
                <a:extLst>
                  <a:ext uri="{0D108BD9-81ED-4DB2-BD59-A6C34878D82A}">
                    <a16:rowId xmlns:a16="http://schemas.microsoft.com/office/drawing/2014/main" val="10003"/>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Spell identified commonly misspelt words from Year 3</a:t>
                      </a:r>
                      <a:r>
                        <a:rPr lang="en-GB" sz="1100" b="1" kern="1200" baseline="0" dirty="0">
                          <a:solidFill>
                            <a:schemeClr val="dk1"/>
                          </a:solidFill>
                          <a:effectLst/>
                          <a:latin typeface="Century Gothic" panose="020B0502020202020204" pitchFamily="34" charset="0"/>
                          <a:ea typeface="+mn-ea"/>
                          <a:cs typeface="+mn-cs"/>
                        </a:rPr>
                        <a:t> and 4 </a:t>
                      </a:r>
                      <a:r>
                        <a:rPr lang="en-GB" sz="1100" b="1" kern="1200" dirty="0">
                          <a:solidFill>
                            <a:schemeClr val="dk1"/>
                          </a:solidFill>
                          <a:effectLst/>
                          <a:latin typeface="Century Gothic" panose="020B0502020202020204" pitchFamily="34" charset="0"/>
                          <a:ea typeface="+mn-ea"/>
                          <a:cs typeface="+mn-cs"/>
                        </a:rPr>
                        <a:t>word list</a:t>
                      </a:r>
                    </a:p>
                  </a:txBody>
                  <a:tcPr marL="68580" marR="68580"/>
                </a:tc>
                <a:extLst>
                  <a:ext uri="{0D108BD9-81ED-4DB2-BD59-A6C34878D82A}">
                    <a16:rowId xmlns:a16="http://schemas.microsoft.com/office/drawing/2014/main" val="10004"/>
                  </a:ext>
                </a:extLst>
              </a:tr>
              <a:tr h="370840">
                <a:tc>
                  <a:txBody>
                    <a:bodyPr/>
                    <a:lstStyle/>
                    <a:p>
                      <a:pPr marL="171450" indent="-17145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Use the diagonal and horizontal strokes that are needed to join letters</a:t>
                      </a:r>
                    </a:p>
                  </a:txBody>
                  <a:tcPr marL="68580" marR="68580"/>
                </a:tc>
                <a:extLst>
                  <a:ext uri="{0D108BD9-81ED-4DB2-BD59-A6C34878D82A}">
                    <a16:rowId xmlns:a16="http://schemas.microsoft.com/office/drawing/2014/main" val="10005"/>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dirty="0">
                          <a:solidFill>
                            <a:schemeClr val="dk1"/>
                          </a:solidFill>
                          <a:effectLst/>
                          <a:latin typeface="Century Gothic" panose="020B0502020202020204" pitchFamily="34" charset="0"/>
                          <a:ea typeface="+mn-ea"/>
                          <a:cs typeface="+mn-cs"/>
                        </a:rPr>
                        <a:t>Understand which letters, when adjacent to one another, are best left unjoined</a:t>
                      </a:r>
                    </a:p>
                  </a:txBody>
                  <a:tcPr marL="68580" marR="68580"/>
                </a:tc>
                <a:extLst>
                  <a:ext uri="{0D108BD9-81ED-4DB2-BD59-A6C34878D82A}">
                    <a16:rowId xmlns:a16="http://schemas.microsoft.com/office/drawing/2014/main" val="10006"/>
                  </a:ext>
                </a:extLst>
              </a:tr>
              <a:tr h="370840">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Increase the legibility, consistency and quality of their handwriting:</a:t>
                      </a:r>
                      <a:r>
                        <a:rPr lang="en-GB" sz="1100" b="1" kern="1200" baseline="0" dirty="0">
                          <a:solidFill>
                            <a:schemeClr val="dk1"/>
                          </a:solidFill>
                          <a:effectLst/>
                          <a:latin typeface="Century Gothic" panose="020B0502020202020204" pitchFamily="34" charset="0"/>
                          <a:ea typeface="+mn-ea"/>
                          <a:cs typeface="+mn-cs"/>
                        </a:rPr>
                        <a:t> d</a:t>
                      </a:r>
                      <a:r>
                        <a:rPr lang="en-GB" sz="1100" b="1" kern="1200" dirty="0">
                          <a:solidFill>
                            <a:schemeClr val="dk1"/>
                          </a:solidFill>
                          <a:effectLst/>
                          <a:latin typeface="Century Gothic" panose="020B0502020202020204" pitchFamily="34" charset="0"/>
                          <a:ea typeface="+mn-ea"/>
                          <a:cs typeface="+mn-cs"/>
                        </a:rPr>
                        <a:t>own strokes of letters are parallel and equidistant; </a:t>
                      </a:r>
                      <a:r>
                        <a:rPr lang="en-GB" sz="1100" b="1" kern="1200" baseline="0" dirty="0">
                          <a:solidFill>
                            <a:schemeClr val="dk1"/>
                          </a:solidFill>
                          <a:effectLst/>
                          <a:latin typeface="Century Gothic" panose="020B0502020202020204" pitchFamily="34" charset="0"/>
                          <a:ea typeface="+mn-ea"/>
                          <a:cs typeface="+mn-cs"/>
                        </a:rPr>
                        <a:t> l</a:t>
                      </a:r>
                      <a:r>
                        <a:rPr lang="en-GB" sz="1100" b="1" kern="1200" dirty="0">
                          <a:solidFill>
                            <a:schemeClr val="dk1"/>
                          </a:solidFill>
                          <a:effectLst/>
                          <a:latin typeface="Century Gothic" panose="020B0502020202020204" pitchFamily="34" charset="0"/>
                          <a:ea typeface="+mn-ea"/>
                          <a:cs typeface="+mn-cs"/>
                        </a:rPr>
                        <a:t>ines of writing are spaced sufficiently so that the ascenders and descenders of letters do not touch</a:t>
                      </a:r>
                    </a:p>
                  </a:txBody>
                  <a:tcPr marL="68580" marR="68580"/>
                </a:tc>
                <a:extLst>
                  <a:ext uri="{0D108BD9-81ED-4DB2-BD59-A6C34878D82A}">
                    <a16:rowId xmlns:a16="http://schemas.microsoft.com/office/drawing/2014/main" val="10007"/>
                  </a:ext>
                </a:extLst>
              </a:tr>
            </a:tbl>
          </a:graphicData>
        </a:graphic>
      </p:graphicFrame>
      <p:graphicFrame>
        <p:nvGraphicFramePr>
          <p:cNvPr id="10" name="Content Placeholder 7"/>
          <p:cNvGraphicFramePr>
            <a:graphicFrameLocks/>
          </p:cNvGraphicFramePr>
          <p:nvPr>
            <p:extLst>
              <p:ext uri="{D42A27DB-BD31-4B8C-83A1-F6EECF244321}">
                <p14:modId xmlns:p14="http://schemas.microsoft.com/office/powerpoint/2010/main" val="1624846357"/>
              </p:ext>
            </p:extLst>
          </p:nvPr>
        </p:nvGraphicFramePr>
        <p:xfrm>
          <a:off x="4717565" y="1443466"/>
          <a:ext cx="4108184" cy="5234186"/>
        </p:xfrm>
        <a:graphic>
          <a:graphicData uri="http://schemas.openxmlformats.org/drawingml/2006/table">
            <a:tbl>
              <a:tblPr firstRow="1" bandRow="1">
                <a:tableStyleId>{5C22544A-7EE6-4342-B048-85BDC9FD1C3A}</a:tableStyleId>
              </a:tblPr>
              <a:tblGrid>
                <a:gridCol w="4108184">
                  <a:extLst>
                    <a:ext uri="{9D8B030D-6E8A-4147-A177-3AD203B41FA5}">
                      <a16:colId xmlns:a16="http://schemas.microsoft.com/office/drawing/2014/main" val="20000"/>
                    </a:ext>
                  </a:extLst>
                </a:gridCol>
              </a:tblGrid>
              <a:tr h="370840">
                <a:tc>
                  <a:txBody>
                    <a:bodyPr/>
                    <a:lstStyle/>
                    <a:p>
                      <a:pPr marL="0" lvl="0" indent="0" algn="l">
                        <a:buSzPct val="100000"/>
                        <a:buFont typeface="Arial" pitchFamily="34"/>
                        <a:buNone/>
                      </a:pPr>
                      <a:r>
                        <a:rPr lang="en-GB" sz="1600" b="1" dirty="0">
                          <a:solidFill>
                            <a:schemeClr val="tx1"/>
                          </a:solidFill>
                          <a:latin typeface="Century Gothic" pitchFamily="34"/>
                        </a:rPr>
                        <a:t>Year 4 Expectations: Composition</a:t>
                      </a:r>
                    </a:p>
                  </a:txBody>
                  <a:tcPr marL="68580" marR="68580">
                    <a:solidFill>
                      <a:schemeClr val="tx2">
                        <a:lumMod val="40000"/>
                        <a:lumOff val="60000"/>
                      </a:schemeClr>
                    </a:solidFill>
                  </a:tcPr>
                </a:tc>
                <a:extLst>
                  <a:ext uri="{0D108BD9-81ED-4DB2-BD59-A6C34878D82A}">
                    <a16:rowId xmlns:a16="http://schemas.microsoft.com/office/drawing/2014/main" val="10000"/>
                  </a:ext>
                </a:extLst>
              </a:tr>
              <a:tr h="370840">
                <a:tc>
                  <a:txBody>
                    <a:bodyPr/>
                    <a:lstStyle/>
                    <a:p>
                      <a:pPr marL="171450" indent="-17145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Compose sentences using a</a:t>
                      </a:r>
                      <a:r>
                        <a:rPr lang="en-GB" sz="1100" b="1" kern="1200" baseline="0" dirty="0">
                          <a:solidFill>
                            <a:schemeClr val="dk1"/>
                          </a:solidFill>
                          <a:effectLst/>
                          <a:latin typeface="Century Gothic" panose="020B0502020202020204" pitchFamily="34" charset="0"/>
                          <a:ea typeface="+mn-ea"/>
                          <a:cs typeface="+mn-cs"/>
                        </a:rPr>
                        <a:t> wider range of structures, linked to the grammar objectives</a:t>
                      </a:r>
                      <a:endParaRPr lang="en-GB" sz="1100" b="1" kern="1200" dirty="0">
                        <a:solidFill>
                          <a:schemeClr val="dk1"/>
                        </a:solidFill>
                        <a:effectLst/>
                        <a:latin typeface="Century Gothic" panose="020B0502020202020204" pitchFamily="34" charset="0"/>
                        <a:ea typeface="+mn-ea"/>
                        <a:cs typeface="+mn-cs"/>
                      </a:endParaRPr>
                    </a:p>
                  </a:txBody>
                  <a:tcPr marL="68580" marR="68580">
                    <a:solidFill>
                      <a:schemeClr val="accent1">
                        <a:lumMod val="20000"/>
                        <a:lumOff val="80000"/>
                      </a:schemeClr>
                    </a:solidFill>
                  </a:tcPr>
                </a:tc>
                <a:extLst>
                  <a:ext uri="{0D108BD9-81ED-4DB2-BD59-A6C34878D82A}">
                    <a16:rowId xmlns:a16="http://schemas.microsoft.com/office/drawing/2014/main" val="10001"/>
                  </a:ext>
                </a:extLst>
              </a:tr>
              <a:tr h="370840">
                <a:tc>
                  <a:txBody>
                    <a:bodyPr/>
                    <a:lstStyle/>
                    <a:p>
                      <a:pPr marL="171450" lvl="0" indent="-171450">
                        <a:buSzPct val="100000"/>
                        <a:buFont typeface="Arial" pitchFamily="34"/>
                        <a:buChar char="•"/>
                      </a:pPr>
                      <a:r>
                        <a:rPr lang="en-GB" sz="1100" b="1" kern="1200" dirty="0">
                          <a:solidFill>
                            <a:schemeClr val="dk1"/>
                          </a:solidFill>
                          <a:effectLst/>
                          <a:latin typeface="Century Gothic" pitchFamily="34" charset="0"/>
                          <a:ea typeface="+mn-ea"/>
                          <a:cs typeface="+mn-cs"/>
                        </a:rPr>
                        <a:t>Orally rehearse structured sentences or sequences of sentences</a:t>
                      </a:r>
                      <a:endParaRPr lang="en-GB" sz="1100" b="1" dirty="0">
                        <a:latin typeface="Century Gothic" pitchFamily="34"/>
                      </a:endParaRPr>
                    </a:p>
                  </a:txBody>
                  <a:tcPr marL="68580" marR="68580"/>
                </a:tc>
                <a:extLst>
                  <a:ext uri="{0D108BD9-81ED-4DB2-BD59-A6C34878D82A}">
                    <a16:rowId xmlns:a16="http://schemas.microsoft.com/office/drawing/2014/main" val="10002"/>
                  </a:ext>
                </a:extLst>
              </a:tr>
              <a:tr h="408186">
                <a:tc>
                  <a:txBody>
                    <a:bodyPr/>
                    <a:lstStyle/>
                    <a:p>
                      <a:pPr marL="171450" lvl="0" indent="-171450">
                        <a:buSzPct val="100000"/>
                        <a:buFont typeface="Arial" pitchFamily="34"/>
                        <a:buChar char="•"/>
                      </a:pPr>
                      <a:r>
                        <a:rPr lang="en-GB" sz="1100" b="1" kern="1200" dirty="0">
                          <a:solidFill>
                            <a:schemeClr val="dk1"/>
                          </a:solidFill>
                          <a:effectLst/>
                          <a:latin typeface="Century Gothic" panose="020B0502020202020204" pitchFamily="34" charset="0"/>
                          <a:ea typeface="+mn-ea"/>
                          <a:cs typeface="+mn-cs"/>
                        </a:rPr>
                        <a:t>Begin to open paragraphs with topic sentences</a:t>
                      </a:r>
                      <a:endParaRPr lang="en-GB" sz="1100" b="1" dirty="0">
                        <a:latin typeface="Century Gothic" pitchFamily="34"/>
                      </a:endParaRPr>
                    </a:p>
                  </a:txBody>
                  <a:tcPr marL="68580" marR="68580"/>
                </a:tc>
                <a:extLst>
                  <a:ext uri="{0D108BD9-81ED-4DB2-BD59-A6C34878D82A}">
                    <a16:rowId xmlns:a16="http://schemas.microsoft.com/office/drawing/2014/main" val="10003"/>
                  </a:ext>
                </a:extLst>
              </a:tr>
              <a:tr h="370840">
                <a:tc>
                  <a:txBody>
                    <a:bodyPr/>
                    <a:lstStyle/>
                    <a:p>
                      <a:pPr marL="171450" lvl="0" indent="-171450">
                        <a:buSzPct val="100000"/>
                        <a:buFont typeface="Arial" pitchFamily="34"/>
                        <a:buChar char="•"/>
                      </a:pPr>
                      <a:r>
                        <a:rPr lang="en-GB" sz="1100" b="1" kern="1200" dirty="0">
                          <a:solidFill>
                            <a:schemeClr val="dk1"/>
                          </a:solidFill>
                          <a:effectLst/>
                          <a:latin typeface="Century Gothic" pitchFamily="34" charset="0"/>
                          <a:ea typeface="+mn-ea"/>
                          <a:cs typeface="+mn-cs"/>
                        </a:rPr>
                        <a:t>Write</a:t>
                      </a:r>
                      <a:r>
                        <a:rPr lang="en-GB" sz="1100" b="1" kern="1200" baseline="0" dirty="0">
                          <a:solidFill>
                            <a:schemeClr val="dk1"/>
                          </a:solidFill>
                          <a:effectLst/>
                          <a:latin typeface="Century Gothic" pitchFamily="34" charset="0"/>
                          <a:ea typeface="+mn-ea"/>
                          <a:cs typeface="+mn-cs"/>
                        </a:rPr>
                        <a:t> a narrative with  a clear structure, setting, characters and plot</a:t>
                      </a:r>
                      <a:endParaRPr lang="en-GB" sz="1100" b="1" dirty="0">
                        <a:latin typeface="Century Gothic" pitchFamily="34"/>
                      </a:endParaRPr>
                    </a:p>
                  </a:txBody>
                  <a:tcPr marL="68580" marR="68580"/>
                </a:tc>
                <a:extLst>
                  <a:ext uri="{0D108BD9-81ED-4DB2-BD59-A6C34878D82A}">
                    <a16:rowId xmlns:a16="http://schemas.microsoft.com/office/drawing/2014/main" val="10004"/>
                  </a:ext>
                </a:extLst>
              </a:tr>
              <a:tr h="370840">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baseline="0" dirty="0">
                          <a:solidFill>
                            <a:schemeClr val="dk1"/>
                          </a:solidFill>
                          <a:effectLst/>
                          <a:latin typeface="Century Gothic" panose="020B0502020202020204" pitchFamily="34" charset="0"/>
                          <a:ea typeface="+mn-ea"/>
                          <a:cs typeface="+mn-cs"/>
                        </a:rPr>
                        <a:t>Make improvements by </a:t>
                      </a:r>
                      <a:r>
                        <a:rPr lang="en-GB" sz="1100" b="1" kern="1200" dirty="0">
                          <a:solidFill>
                            <a:schemeClr val="dk1"/>
                          </a:solidFill>
                          <a:effectLst/>
                          <a:latin typeface="Century Gothic" panose="020B0502020202020204" pitchFamily="34" charset="0"/>
                          <a:ea typeface="+mn-ea"/>
                          <a:cs typeface="+mn-cs"/>
                        </a:rPr>
                        <a:t>proposing changes to grammar and vocabulary to improve consistency, e.g. the accurate use of pronouns in sentences</a:t>
                      </a:r>
                    </a:p>
                  </a:txBody>
                  <a:tcPr marL="68580" marR="68580"/>
                </a:tc>
                <a:extLst>
                  <a:ext uri="{0D108BD9-81ED-4DB2-BD59-A6C34878D82A}">
                    <a16:rowId xmlns:a16="http://schemas.microsoft.com/office/drawing/2014/main" val="10005"/>
                  </a:ext>
                </a:extLst>
              </a:tr>
              <a:tr h="370840">
                <a:tc>
                  <a:txBody>
                    <a:bodyPr/>
                    <a:lstStyle/>
                    <a:p>
                      <a:pPr marL="171450" lvl="0" indent="-171450">
                        <a:buSzPct val="100000"/>
                        <a:buFont typeface="Arial" pitchFamily="34"/>
                        <a:buChar char="•"/>
                      </a:pPr>
                      <a:r>
                        <a:rPr lang="en-GB" sz="1100" b="1" kern="1200" dirty="0">
                          <a:solidFill>
                            <a:schemeClr val="dk1"/>
                          </a:solidFill>
                          <a:effectLst/>
                          <a:latin typeface="Century Gothic" panose="020B0502020202020204" pitchFamily="34" charset="0"/>
                          <a:ea typeface="+mn-ea"/>
                          <a:cs typeface="+mn-cs"/>
                        </a:rPr>
                        <a:t>Use</a:t>
                      </a:r>
                      <a:r>
                        <a:rPr lang="en-GB" sz="1100" b="1" kern="1200" baseline="0" dirty="0">
                          <a:solidFill>
                            <a:schemeClr val="dk1"/>
                          </a:solidFill>
                          <a:effectLst/>
                          <a:latin typeface="Century Gothic" panose="020B0502020202020204" pitchFamily="34" charset="0"/>
                          <a:ea typeface="+mn-ea"/>
                          <a:cs typeface="+mn-cs"/>
                        </a:rPr>
                        <a:t> a </a:t>
                      </a:r>
                      <a:r>
                        <a:rPr lang="en-GB" sz="1100" b="1" kern="1200" dirty="0">
                          <a:solidFill>
                            <a:schemeClr val="dk1"/>
                          </a:solidFill>
                          <a:effectLst/>
                          <a:latin typeface="Century Gothic" panose="020B0502020202020204" pitchFamily="34" charset="0"/>
                          <a:ea typeface="+mn-ea"/>
                          <a:cs typeface="+mn-cs"/>
                        </a:rPr>
                        <a:t>range of sentences with more than one</a:t>
                      </a:r>
                      <a:r>
                        <a:rPr lang="en-GB" sz="1100" b="1" kern="1200" baseline="0" dirty="0">
                          <a:solidFill>
                            <a:schemeClr val="dk1"/>
                          </a:solidFill>
                          <a:effectLst/>
                          <a:latin typeface="Century Gothic" panose="020B0502020202020204" pitchFamily="34" charset="0"/>
                          <a:ea typeface="+mn-ea"/>
                          <a:cs typeface="+mn-cs"/>
                        </a:rPr>
                        <a:t> clause</a:t>
                      </a:r>
                      <a:endParaRPr lang="en-GB" sz="1100" b="1" dirty="0">
                        <a:latin typeface="Century Gothic" pitchFamily="34"/>
                      </a:endParaRPr>
                    </a:p>
                  </a:txBody>
                  <a:tcPr marL="68580" marR="68580"/>
                </a:tc>
                <a:extLst>
                  <a:ext uri="{0D108BD9-81ED-4DB2-BD59-A6C34878D82A}">
                    <a16:rowId xmlns:a16="http://schemas.microsoft.com/office/drawing/2014/main" val="10006"/>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Pct val="100000"/>
                        <a:buFont typeface="Arial" pitchFamily="34"/>
                        <a:buChar char="•"/>
                        <a:tabLst/>
                        <a:defRPr/>
                      </a:pPr>
                      <a:r>
                        <a:rPr lang="en-GB" sz="1100" b="1" kern="1200" dirty="0">
                          <a:solidFill>
                            <a:schemeClr val="dk1"/>
                          </a:solidFill>
                          <a:effectLst/>
                          <a:latin typeface="Century Gothic" panose="020B0502020202020204" pitchFamily="34" charset="0"/>
                          <a:ea typeface="+mn-ea"/>
                          <a:cs typeface="+mn-cs"/>
                        </a:rPr>
                        <a:t>Use</a:t>
                      </a:r>
                      <a:r>
                        <a:rPr lang="en-GB" sz="1100" b="1" kern="1200" baseline="0" dirty="0">
                          <a:solidFill>
                            <a:schemeClr val="dk1"/>
                          </a:solidFill>
                          <a:effectLst/>
                          <a:latin typeface="Century Gothic" panose="020B0502020202020204" pitchFamily="34" charset="0"/>
                          <a:ea typeface="+mn-ea"/>
                          <a:cs typeface="+mn-cs"/>
                        </a:rPr>
                        <a:t> appropriate nouns or pronouns within and across sentences to support cohesion and avoid repetition</a:t>
                      </a:r>
                      <a:endParaRPr lang="en-GB" sz="1100" b="1" kern="1200" dirty="0">
                        <a:solidFill>
                          <a:schemeClr val="dk1"/>
                        </a:solidFill>
                        <a:effectLst/>
                        <a:latin typeface="Century Gothic" panose="020B0502020202020204" pitchFamily="34" charset="0"/>
                        <a:ea typeface="+mn-ea"/>
                        <a:cs typeface="+mn-cs"/>
                      </a:endParaRPr>
                    </a:p>
                  </a:txBody>
                  <a:tcPr marL="68580" marR="68580"/>
                </a:tc>
                <a:extLst>
                  <a:ext uri="{0D108BD9-81ED-4DB2-BD59-A6C34878D82A}">
                    <a16:rowId xmlns:a16="http://schemas.microsoft.com/office/drawing/2014/main" val="10007"/>
                  </a:ext>
                </a:extLst>
              </a:tr>
              <a:tr h="370840">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dk1"/>
                          </a:solidFill>
                          <a:effectLst/>
                          <a:latin typeface="Century Gothic" panose="020B0502020202020204" pitchFamily="34" charset="0"/>
                          <a:ea typeface="+mn-ea"/>
                          <a:cs typeface="+mn-cs"/>
                        </a:rPr>
                        <a:t>Use</a:t>
                      </a:r>
                      <a:r>
                        <a:rPr lang="en-GB" sz="1100" b="1" kern="1200" baseline="0" dirty="0">
                          <a:solidFill>
                            <a:schemeClr val="dk1"/>
                          </a:solidFill>
                          <a:effectLst/>
                          <a:latin typeface="Century Gothic" panose="020B0502020202020204" pitchFamily="34" charset="0"/>
                          <a:ea typeface="+mn-ea"/>
                          <a:cs typeface="+mn-cs"/>
                        </a:rPr>
                        <a:t> fronted adverbials, for example, ‘Later that day, I went shopping.’</a:t>
                      </a:r>
                      <a:endParaRPr lang="en-GB" sz="1100" b="1" kern="1200" dirty="0">
                        <a:solidFill>
                          <a:schemeClr val="dk1"/>
                        </a:solidFill>
                        <a:effectLst/>
                        <a:latin typeface="Century Gothic" panose="020B0502020202020204" pitchFamily="34" charset="0"/>
                        <a:ea typeface="+mn-ea"/>
                        <a:cs typeface="+mn-cs"/>
                      </a:endParaRPr>
                    </a:p>
                  </a:txBody>
                  <a:tcPr marL="68580" marR="68580"/>
                </a:tc>
                <a:extLst>
                  <a:ext uri="{0D108BD9-81ED-4DB2-BD59-A6C34878D82A}">
                    <a16:rowId xmlns:a16="http://schemas.microsoft.com/office/drawing/2014/main" val="10008"/>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Pct val="100000"/>
                        <a:buFont typeface="Arial" panose="020B0604020202020204" pitchFamily="34" charset="0"/>
                        <a:buChar char="•"/>
                        <a:tabLst/>
                        <a:defRPr/>
                      </a:pPr>
                      <a:r>
                        <a:rPr lang="en-GB" sz="1100" b="1" kern="1200" baseline="0" dirty="0">
                          <a:solidFill>
                            <a:schemeClr val="dk1"/>
                          </a:solidFill>
                          <a:effectLst/>
                          <a:latin typeface="Century Gothic" panose="020B0502020202020204" pitchFamily="34" charset="0"/>
                          <a:ea typeface="+mn-ea"/>
                          <a:cs typeface="+mn-cs"/>
                        </a:rPr>
                        <a:t>Use expanded noun phrases with modifying adjectives and prepositional phrases, eg, ‘The strict teacher with curly hair’</a:t>
                      </a:r>
                    </a:p>
                  </a:txBody>
                  <a:tcPr marL="68580" marR="68580"/>
                </a:tc>
                <a:extLst>
                  <a:ext uri="{0D108BD9-81ED-4DB2-BD59-A6C34878D82A}">
                    <a16:rowId xmlns:a16="http://schemas.microsoft.com/office/drawing/2014/main" val="10009"/>
                  </a:ext>
                </a:extLst>
              </a:tr>
              <a:tr h="370840">
                <a:tc>
                  <a:txBody>
                    <a:bodyPr/>
                    <a:lstStyle/>
                    <a:p>
                      <a:pPr marL="171450" lvl="0" indent="-171450">
                        <a:buSzPct val="100000"/>
                        <a:buFont typeface="Arial" panose="020B0604020202020204" pitchFamily="34" charset="0"/>
                        <a:buChar char="•"/>
                      </a:pPr>
                      <a:r>
                        <a:rPr lang="en-GB" sz="1100" b="1" kern="1200" dirty="0">
                          <a:solidFill>
                            <a:schemeClr val="dk1"/>
                          </a:solidFill>
                          <a:effectLst/>
                          <a:latin typeface="Century Gothic" panose="020B0502020202020204" pitchFamily="34" charset="0"/>
                          <a:ea typeface="+mn-ea"/>
                          <a:cs typeface="+mn-cs"/>
                        </a:rPr>
                        <a:t>Use other punctuation in direct speech,</a:t>
                      </a:r>
                      <a:r>
                        <a:rPr lang="en-GB" sz="1100" b="1" kern="1200" baseline="0" dirty="0">
                          <a:solidFill>
                            <a:schemeClr val="dk1"/>
                          </a:solidFill>
                          <a:effectLst/>
                          <a:latin typeface="Century Gothic" panose="020B0502020202020204" pitchFamily="34" charset="0"/>
                          <a:ea typeface="+mn-ea"/>
                          <a:cs typeface="+mn-cs"/>
                        </a:rPr>
                        <a:t> including a </a:t>
                      </a:r>
                      <a:r>
                        <a:rPr lang="en-GB" sz="1100" b="1" kern="1200" dirty="0">
                          <a:solidFill>
                            <a:schemeClr val="dk1"/>
                          </a:solidFill>
                          <a:effectLst/>
                          <a:latin typeface="Century Gothic" panose="020B0502020202020204" pitchFamily="34" charset="0"/>
                          <a:ea typeface="+mn-ea"/>
                          <a:cs typeface="+mn-cs"/>
                        </a:rPr>
                        <a:t>comma after the reporting clause; use apostrophes to mark plural possession; and use commas after fronted adverbials</a:t>
                      </a:r>
                      <a:endParaRPr lang="en-GB" sz="1100" b="1" dirty="0">
                        <a:latin typeface="Century Gothic" pitchFamily="34"/>
                      </a:endParaRPr>
                    </a:p>
                  </a:txBody>
                  <a:tcPr marL="68580" marR="6858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765614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69807504"/>
              </p:ext>
            </p:extLst>
          </p:nvPr>
        </p:nvGraphicFramePr>
        <p:xfrm>
          <a:off x="395536" y="1628800"/>
          <a:ext cx="8352928" cy="4861036"/>
        </p:xfrm>
        <a:graphic>
          <a:graphicData uri="http://schemas.openxmlformats.org/drawingml/2006/table">
            <a:tbl>
              <a:tblPr firstRow="1" bandRow="1">
                <a:tableStyleId>{5C22544A-7EE6-4342-B048-85BDC9FD1C3A}</a:tableStyleId>
              </a:tblPr>
              <a:tblGrid>
                <a:gridCol w="4176464">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tblGrid>
              <a:tr h="360040">
                <a:tc>
                  <a:txBody>
                    <a:bodyPr/>
                    <a:lstStyle/>
                    <a:p>
                      <a:r>
                        <a:rPr lang="en-GB" sz="1400" dirty="0">
                          <a:solidFill>
                            <a:schemeClr val="tx1"/>
                          </a:solidFill>
                          <a:latin typeface="Century Gothic" panose="020B0502020202020204" pitchFamily="34" charset="0"/>
                        </a:rPr>
                        <a:t>Requirements</a:t>
                      </a:r>
                      <a:endParaRPr lang="en-GB" sz="14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solidFill>
                            <a:schemeClr val="tx1"/>
                          </a:solidFill>
                          <a:latin typeface="Century Gothic" panose="020B0502020202020204" pitchFamily="34" charset="0"/>
                        </a:rPr>
                        <a:t>Example Words</a:t>
                      </a:r>
                      <a:endParaRPr lang="en-GB" sz="14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7496">
                <a:tc>
                  <a:txBody>
                    <a:bodyPr/>
                    <a:lstStyle/>
                    <a:p>
                      <a:r>
                        <a:rPr lang="en-GB" sz="1200" dirty="0">
                          <a:latin typeface="Century Gothic" panose="020B0502020202020204" pitchFamily="34" charset="0"/>
                        </a:rPr>
                        <a:t>Words with endings sounding like /ʒə/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dirty="0">
                          <a:effectLst/>
                          <a:latin typeface="Century Gothic" panose="020B0502020202020204" pitchFamily="34" charset="0"/>
                          <a:ea typeface="Times New Roman"/>
                          <a:cs typeface="Times New Roman"/>
                        </a:rPr>
                        <a:t> </a:t>
                      </a:r>
                      <a:r>
                        <a:rPr lang="en-GB" sz="1200" kern="1200" dirty="0">
                          <a:solidFill>
                            <a:schemeClr val="dk1"/>
                          </a:solidFill>
                          <a:effectLst/>
                          <a:latin typeface="Century Gothic" panose="020B0502020202020204" pitchFamily="34" charset="0"/>
                          <a:ea typeface="+mn-ea"/>
                          <a:cs typeface="+mn-cs"/>
                        </a:rPr>
                        <a:t>measure, treasure,</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pleasure, enclosure</a:t>
                      </a:r>
                      <a:endParaRPr lang="en-GB" sz="1200" dirty="0">
                        <a:effectLst/>
                        <a:latin typeface="Century Gothic" panose="020B0502020202020204" pitchFamily="34" charset="0"/>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2759">
                <a:tc>
                  <a:txBody>
                    <a:bodyPr/>
                    <a:lstStyle/>
                    <a:p>
                      <a:pPr hangingPunct="0"/>
                      <a:r>
                        <a:rPr lang="en-GB" sz="1200" kern="1200" dirty="0">
                          <a:solidFill>
                            <a:schemeClr val="dk1"/>
                          </a:solidFill>
                          <a:effectLst/>
                          <a:latin typeface="Century Gothic" panose="020B0502020202020204" pitchFamily="34" charset="0"/>
                          <a:ea typeface="+mn-ea"/>
                          <a:cs typeface="+mn-cs"/>
                        </a:rPr>
                        <a:t>Words with endings sounding like /tʃə/</a:t>
                      </a:r>
                    </a:p>
                    <a:p>
                      <a:r>
                        <a:rPr lang="en-GB" sz="1200" kern="1200" dirty="0">
                          <a:solidFill>
                            <a:schemeClr val="dk1"/>
                          </a:solidFill>
                          <a:effectLst/>
                          <a:latin typeface="Century Gothic" panose="020B0502020202020204" pitchFamily="34" charset="0"/>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dirty="0">
                          <a:solidFill>
                            <a:schemeClr val="dk1"/>
                          </a:solidFill>
                          <a:effectLst/>
                          <a:latin typeface="Century Gothic" panose="020B0502020202020204" pitchFamily="34" charset="0"/>
                          <a:ea typeface="+mn-ea"/>
                          <a:cs typeface="+mn-cs"/>
                        </a:rPr>
                        <a:t>creature, furniture,</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picture, nature,</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adventure</a:t>
                      </a:r>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29615">
                <a:tc>
                  <a:txBody>
                    <a:bodyPr/>
                    <a:lstStyle/>
                    <a:p>
                      <a:r>
                        <a:rPr lang="en-GB" sz="1200" b="0" kern="1200" dirty="0">
                          <a:solidFill>
                            <a:schemeClr val="dk1"/>
                          </a:solidFill>
                          <a:effectLst/>
                          <a:latin typeface="Century Gothic" panose="020B0502020202020204" pitchFamily="34" charset="0"/>
                          <a:ea typeface="+mn-ea"/>
                          <a:cs typeface="+mn-cs"/>
                        </a:rPr>
                        <a:t>Prefixes:  il</a:t>
                      </a:r>
                      <a:r>
                        <a:rPr lang="en-GB" sz="1200" b="0" kern="1200" baseline="0" dirty="0">
                          <a:solidFill>
                            <a:schemeClr val="dk1"/>
                          </a:solidFill>
                          <a:effectLst/>
                          <a:latin typeface="Century Gothic" panose="020B0502020202020204" pitchFamily="34" charset="0"/>
                          <a:ea typeface="+mn-ea"/>
                          <a:cs typeface="+mn-cs"/>
                        </a:rPr>
                        <a:t> -, im -, ir -, inter - , anti -</a:t>
                      </a:r>
                      <a:endParaRPr lang="en-GB" sz="1200" kern="1200" dirty="0">
                        <a:solidFill>
                          <a:schemeClr val="dk1"/>
                        </a:solidFill>
                        <a:effectLst/>
                        <a:latin typeface="Century Gothic" panose="020B0502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b="1" kern="1200" dirty="0">
                          <a:solidFill>
                            <a:schemeClr val="dk1"/>
                          </a:solidFill>
                          <a:effectLst/>
                          <a:latin typeface="Century Gothic" panose="020B0502020202020204" pitchFamily="34" charset="0"/>
                          <a:ea typeface="+mn-ea"/>
                          <a:cs typeface="+mn-cs"/>
                        </a:rPr>
                        <a:t>il - </a:t>
                      </a:r>
                      <a:r>
                        <a:rPr lang="en-GB" sz="1200" kern="1200" dirty="0">
                          <a:solidFill>
                            <a:schemeClr val="dk1"/>
                          </a:solidFill>
                          <a:effectLst/>
                          <a:latin typeface="Century Gothic" panose="020B0502020202020204" pitchFamily="34" charset="0"/>
                          <a:ea typeface="+mn-ea"/>
                          <a:cs typeface="+mn-cs"/>
                        </a:rPr>
                        <a:t>illegal, illegible</a:t>
                      </a:r>
                    </a:p>
                    <a:p>
                      <a:r>
                        <a:rPr lang="en-GB" sz="1200" b="1" kern="1200" dirty="0">
                          <a:solidFill>
                            <a:schemeClr val="dk1"/>
                          </a:solidFill>
                          <a:effectLst/>
                          <a:latin typeface="Century Gothic" panose="020B0502020202020204" pitchFamily="34" charset="0"/>
                          <a:ea typeface="+mn-ea"/>
                          <a:cs typeface="+mn-cs"/>
                        </a:rPr>
                        <a:t>im - </a:t>
                      </a:r>
                      <a:r>
                        <a:rPr lang="en-GB" sz="1200" kern="1200" dirty="0">
                          <a:solidFill>
                            <a:schemeClr val="dk1"/>
                          </a:solidFill>
                          <a:effectLst/>
                          <a:latin typeface="Century Gothic" panose="020B0502020202020204" pitchFamily="34" charset="0"/>
                          <a:ea typeface="+mn-ea"/>
                          <a:cs typeface="+mn-cs"/>
                        </a:rPr>
                        <a:t> immortal,</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impossible, impatient,</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imperfect</a:t>
                      </a:r>
                    </a:p>
                    <a:p>
                      <a:r>
                        <a:rPr lang="en-GB" sz="1200" b="1" kern="1200" dirty="0">
                          <a:solidFill>
                            <a:schemeClr val="dk1"/>
                          </a:solidFill>
                          <a:effectLst/>
                          <a:latin typeface="Century Gothic" panose="020B0502020202020204" pitchFamily="34" charset="0"/>
                          <a:ea typeface="+mn-ea"/>
                          <a:cs typeface="+mn-cs"/>
                        </a:rPr>
                        <a:t>ir - </a:t>
                      </a:r>
                      <a:r>
                        <a:rPr lang="en-GB" sz="1200" kern="1200" dirty="0">
                          <a:solidFill>
                            <a:schemeClr val="dk1"/>
                          </a:solidFill>
                          <a:effectLst/>
                          <a:latin typeface="Century Gothic" panose="020B0502020202020204" pitchFamily="34" charset="0"/>
                          <a:ea typeface="+mn-ea"/>
                          <a:cs typeface="+mn-cs"/>
                        </a:rPr>
                        <a:t>irregular, irrelevant,</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irresponsible</a:t>
                      </a:r>
                    </a:p>
                    <a:p>
                      <a:r>
                        <a:rPr lang="en-GB" sz="1200" b="1" kern="1200" dirty="0">
                          <a:solidFill>
                            <a:schemeClr val="dk1"/>
                          </a:solidFill>
                          <a:effectLst/>
                          <a:latin typeface="Century Gothic" panose="020B0502020202020204" pitchFamily="34" charset="0"/>
                          <a:ea typeface="+mn-ea"/>
                          <a:cs typeface="+mn-cs"/>
                        </a:rPr>
                        <a:t>inter–</a:t>
                      </a:r>
                      <a:r>
                        <a:rPr lang="en-GB" sz="1200" kern="1200" dirty="0">
                          <a:solidFill>
                            <a:schemeClr val="dk1"/>
                          </a:solidFill>
                          <a:effectLst/>
                          <a:latin typeface="Century Gothic" panose="020B0502020202020204" pitchFamily="34" charset="0"/>
                          <a:ea typeface="+mn-ea"/>
                          <a:cs typeface="+mn-cs"/>
                        </a:rPr>
                        <a:t> interact,</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intercity, international,</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interrelated </a:t>
                      </a:r>
                    </a:p>
                    <a:p>
                      <a:r>
                        <a:rPr lang="en-GB" sz="1200" b="1" kern="1200" dirty="0">
                          <a:solidFill>
                            <a:schemeClr val="dk1"/>
                          </a:solidFill>
                          <a:effectLst/>
                          <a:latin typeface="Century Gothic" panose="020B0502020202020204" pitchFamily="34" charset="0"/>
                          <a:ea typeface="+mn-ea"/>
                          <a:cs typeface="+mn-cs"/>
                        </a:rPr>
                        <a:t>anti –</a:t>
                      </a:r>
                      <a:r>
                        <a:rPr lang="en-GB" sz="1200" b="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antiseptic, anti-clockwise, antisocial</a:t>
                      </a:r>
                      <a:endParaRPr lang="en-GB" sz="1200" b="1" dirty="0">
                        <a:effectLst/>
                        <a:latin typeface="Century Gothic" panose="020B0502020202020204" pitchFamily="34" charset="0"/>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2880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entury Gothic" panose="020B0502020202020204" pitchFamily="34" charset="0"/>
                          <a:ea typeface="+mn-ea"/>
                          <a:cs typeface="+mn-cs"/>
                        </a:rPr>
                        <a:t>Endings which sound like /ʒən/</a:t>
                      </a:r>
                    </a:p>
                    <a:p>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dirty="0">
                          <a:solidFill>
                            <a:schemeClr val="dk1"/>
                          </a:solidFill>
                          <a:effectLst/>
                          <a:latin typeface="Century Gothic" panose="020B0502020202020204" pitchFamily="34" charset="0"/>
                          <a:ea typeface="+mn-ea"/>
                          <a:cs typeface="+mn-cs"/>
                        </a:rPr>
                        <a:t>division, invasion,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confusion, decision,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collision, television</a:t>
                      </a:r>
                      <a:endParaRPr lang="en-GB" sz="1200" dirty="0">
                        <a:effectLst/>
                        <a:latin typeface="Century Gothic" panose="020B0502020202020204" pitchFamily="34" charset="0"/>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653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entury Gothic" panose="020B0502020202020204" pitchFamily="34" charset="0"/>
                          <a:ea typeface="+mn-ea"/>
                          <a:cs typeface="+mn-cs"/>
                        </a:rPr>
                        <a:t>The suffix –ous</a:t>
                      </a:r>
                    </a:p>
                    <a:p>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dirty="0">
                          <a:solidFill>
                            <a:schemeClr val="dk1"/>
                          </a:solidFill>
                          <a:effectLst/>
                          <a:latin typeface="Century Gothic" panose="020B0502020202020204" pitchFamily="34" charset="0"/>
                          <a:ea typeface="+mn-ea"/>
                          <a:cs typeface="+mn-cs"/>
                        </a:rPr>
                        <a:t>poisonous, dangerous,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mountainous, famous,</a:t>
                      </a:r>
                    </a:p>
                    <a:p>
                      <a:r>
                        <a:rPr lang="en-GB" sz="1200" kern="1200" dirty="0">
                          <a:solidFill>
                            <a:schemeClr val="dk1"/>
                          </a:solidFill>
                          <a:effectLst/>
                          <a:latin typeface="Century Gothic" panose="020B0502020202020204" pitchFamily="34" charset="0"/>
                          <a:ea typeface="+mn-ea"/>
                          <a:cs typeface="+mn-cs"/>
                        </a:rPr>
                        <a:t>various,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tremendous,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enormous, jealous</a:t>
                      </a:r>
                    </a:p>
                    <a:p>
                      <a:r>
                        <a:rPr lang="en-GB" sz="1200" kern="1200" dirty="0">
                          <a:solidFill>
                            <a:schemeClr val="dk1"/>
                          </a:solidFill>
                          <a:effectLst/>
                          <a:latin typeface="Century Gothic" panose="020B0502020202020204" pitchFamily="34" charset="0"/>
                          <a:ea typeface="+mn-ea"/>
                          <a:cs typeface="+mn-cs"/>
                        </a:rPr>
                        <a:t>humorous, glamorous,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vigorous,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courageous,</a:t>
                      </a:r>
                    </a:p>
                    <a:p>
                      <a:r>
                        <a:rPr lang="en-GB" sz="1200" kern="1200" dirty="0">
                          <a:solidFill>
                            <a:schemeClr val="dk1"/>
                          </a:solidFill>
                          <a:effectLst/>
                          <a:latin typeface="Century Gothic" panose="020B0502020202020204" pitchFamily="34" charset="0"/>
                          <a:ea typeface="+mn-ea"/>
                          <a:cs typeface="+mn-cs"/>
                        </a:rPr>
                        <a:t>outrageous,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serious, obvious,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curious,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hideous</a:t>
                      </a:r>
                      <a:endParaRPr lang="en-GB" sz="1200" dirty="0">
                        <a:effectLst/>
                        <a:latin typeface="Century Gothic" panose="020B0502020202020204" pitchFamily="34" charset="0"/>
                        <a:ea typeface="Times New Roman"/>
                        <a:cs typeface="Times New Roman"/>
                      </a:endParaRPr>
                    </a:p>
                    <a:p>
                      <a:pPr>
                        <a:lnSpc>
                          <a:spcPct val="115000"/>
                        </a:lnSpc>
                        <a:spcAft>
                          <a:spcPts val="0"/>
                        </a:spcAft>
                      </a:pPr>
                      <a:r>
                        <a:rPr lang="en-GB" sz="1200" dirty="0">
                          <a:effectLst/>
                          <a:latin typeface="Century Gothic" panose="020B0502020202020204" pitchFamily="34" charset="0"/>
                          <a:ea typeface="Times New Roman"/>
                          <a:cs typeface="Times New Roman"/>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65303">
                <a:tc>
                  <a:txBody>
                    <a:bodyPr/>
                    <a:lstStyle/>
                    <a:p>
                      <a:pPr hangingPunct="0"/>
                      <a:r>
                        <a:rPr lang="en-GB" sz="1200" kern="1200" dirty="0">
                          <a:solidFill>
                            <a:schemeClr val="dk1"/>
                          </a:solidFill>
                          <a:effectLst/>
                          <a:latin typeface="Century Gothic" panose="020B0502020202020204" pitchFamily="34" charset="0"/>
                          <a:ea typeface="+mn-ea"/>
                          <a:cs typeface="+mn-cs"/>
                        </a:rPr>
                        <a:t>Endings which sound like /ʃən/, spelt –tion,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–sion, –ssion, –cian</a:t>
                      </a:r>
                    </a:p>
                    <a:p>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dirty="0">
                          <a:solidFill>
                            <a:schemeClr val="dk1"/>
                          </a:solidFill>
                          <a:effectLst/>
                          <a:latin typeface="Century Gothic" panose="020B0502020202020204" pitchFamily="34" charset="0"/>
                          <a:ea typeface="+mn-ea"/>
                          <a:cs typeface="+mn-cs"/>
                        </a:rPr>
                        <a:t>invention, injection,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action, hesitation,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completion</a:t>
                      </a:r>
                    </a:p>
                    <a:p>
                      <a:r>
                        <a:rPr lang="en-GB" sz="1200" kern="1200" dirty="0">
                          <a:solidFill>
                            <a:schemeClr val="dk1"/>
                          </a:solidFill>
                          <a:effectLst/>
                          <a:latin typeface="Century Gothic" panose="020B0502020202020204" pitchFamily="34" charset="0"/>
                          <a:ea typeface="+mn-ea"/>
                          <a:cs typeface="+mn-cs"/>
                        </a:rPr>
                        <a:t>expression, discussion,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confession,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permission, admission</a:t>
                      </a:r>
                    </a:p>
                    <a:p>
                      <a:r>
                        <a:rPr lang="en-GB" sz="1200" kern="1200" dirty="0">
                          <a:solidFill>
                            <a:schemeClr val="dk1"/>
                          </a:solidFill>
                          <a:effectLst/>
                          <a:latin typeface="Century Gothic" panose="020B0502020202020204" pitchFamily="34" charset="0"/>
                          <a:ea typeface="+mn-ea"/>
                          <a:cs typeface="+mn-cs"/>
                        </a:rPr>
                        <a:t>expansion, extension,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comprehension,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tension</a:t>
                      </a:r>
                    </a:p>
                    <a:p>
                      <a:r>
                        <a:rPr lang="en-GB" sz="1200" kern="1200" dirty="0">
                          <a:solidFill>
                            <a:schemeClr val="dk1"/>
                          </a:solidFill>
                          <a:effectLst/>
                          <a:latin typeface="Century Gothic" panose="020B0502020202020204" pitchFamily="34" charset="0"/>
                          <a:ea typeface="+mn-ea"/>
                          <a:cs typeface="+mn-cs"/>
                        </a:rPr>
                        <a:t>musician, electrician,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magician, politician,</a:t>
                      </a:r>
                    </a:p>
                    <a:p>
                      <a:r>
                        <a:rPr lang="en-GB" sz="1200" kern="1200" dirty="0">
                          <a:solidFill>
                            <a:schemeClr val="dk1"/>
                          </a:solidFill>
                          <a:effectLst/>
                          <a:latin typeface="Century Gothic" panose="020B0502020202020204" pitchFamily="34" charset="0"/>
                          <a:ea typeface="+mn-ea"/>
                          <a:cs typeface="+mn-cs"/>
                        </a:rPr>
                        <a:t>mathematician</a:t>
                      </a:r>
                      <a:endParaRPr lang="en-GB" sz="1200" dirty="0">
                        <a:effectLst/>
                        <a:latin typeface="Century Gothic" panose="020B0502020202020204" pitchFamily="34" charset="0"/>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4" name="TextBox 3"/>
          <p:cNvSpPr txBox="1"/>
          <p:nvPr/>
        </p:nvSpPr>
        <p:spPr>
          <a:xfrm>
            <a:off x="2051720" y="692696"/>
            <a:ext cx="5202578" cy="1338828"/>
          </a:xfrm>
          <a:prstGeom prst="rect">
            <a:avLst/>
          </a:prstGeom>
          <a:noFill/>
        </p:spPr>
        <p:txBody>
          <a:bodyPr wrap="square" rtlCol="0">
            <a:spAutoFit/>
          </a:bodyPr>
          <a:lstStyle/>
          <a:p>
            <a:pPr algn="ctr"/>
            <a:r>
              <a:rPr lang="en-GB" sz="2800" b="1" dirty="0">
                <a:solidFill>
                  <a:schemeClr val="accent1">
                    <a:lumMod val="50000"/>
                  </a:schemeClr>
                </a:solidFill>
                <a:latin typeface="Century Gothic" panose="020B0502020202020204" pitchFamily="34" charset="0"/>
              </a:rPr>
              <a:t>Spelling:</a:t>
            </a:r>
          </a:p>
          <a:p>
            <a:pPr algn="ctr"/>
            <a:r>
              <a:rPr lang="en-GB" sz="2800" b="1" dirty="0">
                <a:solidFill>
                  <a:schemeClr val="accent1">
                    <a:lumMod val="50000"/>
                  </a:schemeClr>
                </a:solidFill>
                <a:latin typeface="Century Gothic" panose="020B0502020202020204" pitchFamily="34" charset="0"/>
              </a:rPr>
              <a:t>Meeting Year 4 Expectations</a:t>
            </a:r>
          </a:p>
          <a:p>
            <a:pPr algn="ctr"/>
            <a:endParaRPr lang="en-GB" sz="2500" dirty="0">
              <a:latin typeface="Century Gothic" panose="020B0502020202020204" pitchFamily="34" charset="0"/>
            </a:endParaRPr>
          </a:p>
        </p:txBody>
      </p:sp>
    </p:spTree>
    <p:extLst>
      <p:ext uri="{BB962C8B-B14F-4D97-AF65-F5344CB8AC3E}">
        <p14:creationId xmlns:p14="http://schemas.microsoft.com/office/powerpoint/2010/main" val="4275863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682243352"/>
              </p:ext>
            </p:extLst>
          </p:nvPr>
        </p:nvGraphicFramePr>
        <p:xfrm>
          <a:off x="395536" y="1628800"/>
          <a:ext cx="8352928" cy="2785348"/>
        </p:xfrm>
        <a:graphic>
          <a:graphicData uri="http://schemas.openxmlformats.org/drawingml/2006/table">
            <a:tbl>
              <a:tblPr firstRow="1" bandRow="1">
                <a:tableStyleId>{5C22544A-7EE6-4342-B048-85BDC9FD1C3A}</a:tableStyleId>
              </a:tblPr>
              <a:tblGrid>
                <a:gridCol w="4176464">
                  <a:extLst>
                    <a:ext uri="{9D8B030D-6E8A-4147-A177-3AD203B41FA5}">
                      <a16:colId xmlns:a16="http://schemas.microsoft.com/office/drawing/2014/main" val="20000"/>
                    </a:ext>
                  </a:extLst>
                </a:gridCol>
                <a:gridCol w="4176464">
                  <a:extLst>
                    <a:ext uri="{9D8B030D-6E8A-4147-A177-3AD203B41FA5}">
                      <a16:colId xmlns:a16="http://schemas.microsoft.com/office/drawing/2014/main" val="20001"/>
                    </a:ext>
                  </a:extLst>
                </a:gridCol>
              </a:tblGrid>
              <a:tr h="360040">
                <a:tc>
                  <a:txBody>
                    <a:bodyPr/>
                    <a:lstStyle/>
                    <a:p>
                      <a:r>
                        <a:rPr lang="en-GB" sz="1400" dirty="0">
                          <a:solidFill>
                            <a:schemeClr val="tx1"/>
                          </a:solidFill>
                          <a:latin typeface="Century Gothic" panose="020B0502020202020204" pitchFamily="34" charset="0"/>
                        </a:rPr>
                        <a:t>Statutory Requirements</a:t>
                      </a:r>
                      <a:endParaRPr lang="en-GB" sz="14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solidFill>
                            <a:schemeClr val="tx1"/>
                          </a:solidFill>
                          <a:latin typeface="Century Gothic" panose="020B0502020202020204" pitchFamily="34" charset="0"/>
                        </a:rPr>
                        <a:t>Example Words</a:t>
                      </a:r>
                      <a:endParaRPr lang="en-GB" sz="14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entury Gothic" panose="020B0502020202020204" pitchFamily="34" charset="0"/>
                          <a:ea typeface="+mn-ea"/>
                          <a:cs typeface="+mn-cs"/>
                        </a:rPr>
                        <a:t>Adding suffixes beginning with vowel letters to words of more than one syllable</a:t>
                      </a:r>
                    </a:p>
                    <a:p>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dirty="0">
                          <a:solidFill>
                            <a:schemeClr val="dk1"/>
                          </a:solidFill>
                          <a:effectLst/>
                          <a:latin typeface="Century Gothic" panose="020B0502020202020204" pitchFamily="34" charset="0"/>
                          <a:ea typeface="+mn-ea"/>
                          <a:cs typeface="+mn-cs"/>
                        </a:rPr>
                        <a:t>forgetting, forgotten,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beginning, beginner,</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prefer, preferred</a:t>
                      </a:r>
                      <a:endParaRPr lang="en-GB" sz="1200" kern="1200" baseline="0" dirty="0">
                        <a:solidFill>
                          <a:schemeClr val="dk1"/>
                        </a:solidFill>
                        <a:effectLst/>
                        <a:latin typeface="Century Gothic" panose="020B0502020202020204" pitchFamily="34" charset="0"/>
                        <a:ea typeface="+mn-ea"/>
                        <a:cs typeface="+mn-cs"/>
                      </a:endParaRPr>
                    </a:p>
                    <a:p>
                      <a:r>
                        <a:rPr lang="en-GB" sz="1200" kern="1200" dirty="0">
                          <a:solidFill>
                            <a:schemeClr val="dk1"/>
                          </a:solidFill>
                          <a:effectLst/>
                          <a:latin typeface="Century Gothic" panose="020B0502020202020204" pitchFamily="34" charset="0"/>
                          <a:ea typeface="+mn-ea"/>
                          <a:cs typeface="+mn-cs"/>
                        </a:rPr>
                        <a:t>gardening, gardener,</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limiting, limited,</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limitation</a:t>
                      </a:r>
                      <a:endParaRPr lang="en-GB" sz="1200" dirty="0">
                        <a:effectLst/>
                        <a:latin typeface="Century Gothic" panose="020B0502020202020204" pitchFamily="34" charset="0"/>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entury Gothic" panose="020B0502020202020204" pitchFamily="34" charset="0"/>
                          <a:ea typeface="+mn-ea"/>
                          <a:cs typeface="+mn-cs"/>
                        </a:rPr>
                        <a:t>Words with the /s/ sound spelt </a:t>
                      </a:r>
                      <a:r>
                        <a:rPr lang="en-GB" sz="1200" kern="1200" dirty="0" err="1">
                          <a:solidFill>
                            <a:schemeClr val="dk1"/>
                          </a:solidFill>
                          <a:effectLst/>
                          <a:latin typeface="Century Gothic" panose="020B0502020202020204" pitchFamily="34" charset="0"/>
                          <a:ea typeface="+mn-ea"/>
                          <a:cs typeface="+mn-cs"/>
                        </a:rPr>
                        <a:t>sc</a:t>
                      </a:r>
                      <a:r>
                        <a:rPr lang="en-GB" sz="1200" kern="1200" dirty="0">
                          <a:solidFill>
                            <a:schemeClr val="dk1"/>
                          </a:solidFill>
                          <a:effectLst/>
                          <a:latin typeface="Century Gothic" panose="020B0502020202020204" pitchFamily="34" charset="0"/>
                          <a:ea typeface="+mn-ea"/>
                          <a:cs typeface="+mn-cs"/>
                        </a:rPr>
                        <a:t> (Latin in origin</a:t>
                      </a:r>
                      <a:endParaRPr lang="en-GB" sz="1200" dirty="0">
                        <a:latin typeface="Century Gothic" panose="020B0502020202020204" pitchFamily="34" charset="0"/>
                      </a:endParaRPr>
                    </a:p>
                    <a:p>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GB" sz="1200" kern="1200" dirty="0">
                          <a:solidFill>
                            <a:schemeClr val="dk1"/>
                          </a:solidFill>
                          <a:effectLst/>
                          <a:latin typeface="Century Gothic" panose="020B0502020202020204" pitchFamily="34" charset="0"/>
                          <a:ea typeface="+mn-ea"/>
                          <a:cs typeface="+mn-cs"/>
                        </a:rPr>
                        <a:t>science, scene,</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discipline, fascinate,</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crescent</a:t>
                      </a:r>
                      <a:endParaRPr lang="en-GB" sz="1200" dirty="0">
                        <a:effectLst/>
                        <a:latin typeface="Century Gothic" panose="020B0502020202020204" pitchFamily="34" charset="0"/>
                        <a:ea typeface="Times New Roman"/>
                        <a:cs typeface="Times New Roman"/>
                      </a:endParaRPr>
                    </a:p>
                    <a:p>
                      <a:pPr>
                        <a:lnSpc>
                          <a:spcPct val="115000"/>
                        </a:lnSpc>
                        <a:spcAft>
                          <a:spcPts val="0"/>
                        </a:spcAft>
                      </a:pPr>
                      <a:endParaRPr lang="en-GB" sz="1200" dirty="0">
                        <a:effectLst/>
                        <a:latin typeface="Century Gothic" panose="020B0502020202020204" pitchFamily="34" charset="0"/>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74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entury Gothic" panose="020B0502020202020204" pitchFamily="34" charset="0"/>
                          <a:ea typeface="+mn-ea"/>
                          <a:cs typeface="+mn-cs"/>
                        </a:rPr>
                        <a:t>The suffix –</a:t>
                      </a:r>
                      <a:r>
                        <a:rPr lang="en-GB" sz="1200" kern="1200" dirty="0" err="1">
                          <a:solidFill>
                            <a:schemeClr val="dk1"/>
                          </a:solidFill>
                          <a:effectLst/>
                          <a:latin typeface="Century Gothic" panose="020B0502020202020204" pitchFamily="34" charset="0"/>
                          <a:ea typeface="+mn-ea"/>
                          <a:cs typeface="+mn-cs"/>
                        </a:rPr>
                        <a:t>ation</a:t>
                      </a:r>
                      <a:endParaRPr lang="en-GB" sz="1200" kern="1200" dirty="0">
                        <a:solidFill>
                          <a:schemeClr val="dk1"/>
                        </a:solidFill>
                        <a:effectLst/>
                        <a:latin typeface="Century Gothic" panose="020B0502020202020204" pitchFamily="34" charset="0"/>
                        <a:ea typeface="+mn-ea"/>
                        <a:cs typeface="+mn-cs"/>
                      </a:endParaRPr>
                    </a:p>
                    <a:p>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dirty="0">
                          <a:solidFill>
                            <a:schemeClr val="dk1"/>
                          </a:solidFill>
                          <a:effectLst/>
                          <a:latin typeface="Century Gothic" panose="020B0502020202020204" pitchFamily="34" charset="0"/>
                          <a:ea typeface="+mn-ea"/>
                          <a:cs typeface="+mn-cs"/>
                        </a:rPr>
                        <a:t>information, adoration,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sensation,</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preparation,</a:t>
                      </a:r>
                    </a:p>
                    <a:p>
                      <a:r>
                        <a:rPr lang="en-GB" sz="1200" kern="1200" dirty="0">
                          <a:solidFill>
                            <a:schemeClr val="dk1"/>
                          </a:solidFill>
                          <a:effectLst/>
                          <a:latin typeface="Century Gothic" panose="020B0502020202020204" pitchFamily="34" charset="0"/>
                          <a:ea typeface="+mn-ea"/>
                          <a:cs typeface="+mn-cs"/>
                        </a:rPr>
                        <a:t>admiration</a:t>
                      </a:r>
                      <a:endParaRPr lang="en-GB" sz="1200" dirty="0">
                        <a:effectLst/>
                        <a:latin typeface="Century Gothic" panose="020B0502020202020204" pitchFamily="34" charset="0"/>
                        <a:ea typeface="Times New Roman"/>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77496">
                <a:tc>
                  <a:txBody>
                    <a:bodyPr/>
                    <a:lstStyle/>
                    <a:p>
                      <a:r>
                        <a:rPr lang="en-GB" sz="1200" dirty="0">
                          <a:latin typeface="Century Gothic" panose="020B0502020202020204" pitchFamily="34" charset="0"/>
                        </a:rPr>
                        <a:t>Revise and review homophones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15000"/>
                        </a:lnSpc>
                        <a:spcAft>
                          <a:spcPts val="0"/>
                        </a:spcAft>
                      </a:pPr>
                      <a:r>
                        <a:rPr lang="en-GB" sz="1200" dirty="0">
                          <a:effectLst/>
                          <a:latin typeface="Century Gothic" panose="020B0502020202020204" pitchFamily="34" charset="0"/>
                          <a:ea typeface="Times New Roman"/>
                          <a:cs typeface="Times New Roman"/>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82759">
                <a:tc>
                  <a:txBody>
                    <a:bodyPr/>
                    <a:lstStyle/>
                    <a:p>
                      <a:pPr marL="0" marR="0" indent="0" algn="l" defTabSz="914400" rtl="0" eaLnBrk="1" fontAlgn="auto" latinLnBrk="0" hangingPunct="0">
                        <a:lnSpc>
                          <a:spcPct val="100000"/>
                        </a:lnSpc>
                        <a:spcBef>
                          <a:spcPts val="0"/>
                        </a:spcBef>
                        <a:spcAft>
                          <a:spcPts val="0"/>
                        </a:spcAft>
                        <a:buClrTx/>
                        <a:buSzTx/>
                        <a:buFontTx/>
                        <a:buNone/>
                        <a:tabLst/>
                        <a:defRPr/>
                      </a:pPr>
                      <a:r>
                        <a:rPr lang="en-GB" sz="1200" kern="1200" dirty="0">
                          <a:solidFill>
                            <a:schemeClr val="dk1"/>
                          </a:solidFill>
                          <a:effectLst/>
                          <a:latin typeface="Century Gothic" panose="020B0502020202020204" pitchFamily="34" charset="0"/>
                          <a:ea typeface="+mn-ea"/>
                          <a:cs typeface="+mn-cs"/>
                        </a:rPr>
                        <a:t>Possessive apostrophe with plural words</a:t>
                      </a:r>
                    </a:p>
                    <a:p>
                      <a:pPr hangingPunct="0"/>
                      <a:endParaRPr lang="en-GB" sz="1200" kern="1200" dirty="0">
                        <a:solidFill>
                          <a:schemeClr val="dk1"/>
                        </a:solidFill>
                        <a:effectLst/>
                        <a:latin typeface="Century Gothic" panose="020B0502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kern="1200" dirty="0">
                          <a:solidFill>
                            <a:schemeClr val="dk1"/>
                          </a:solidFill>
                          <a:effectLst/>
                          <a:latin typeface="Century Gothic" panose="020B0502020202020204" pitchFamily="34" charset="0"/>
                          <a:ea typeface="+mn-ea"/>
                          <a:cs typeface="+mn-cs"/>
                        </a:rPr>
                        <a:t>girls’, boys’, babies’,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children’s, men’s,</a:t>
                      </a:r>
                      <a:r>
                        <a:rPr lang="en-GB" sz="1200" kern="1200" baseline="0" dirty="0">
                          <a:solidFill>
                            <a:schemeClr val="dk1"/>
                          </a:solidFill>
                          <a:effectLst/>
                          <a:latin typeface="Century Gothic" panose="020B0502020202020204" pitchFamily="34" charset="0"/>
                          <a:ea typeface="+mn-ea"/>
                          <a:cs typeface="+mn-cs"/>
                        </a:rPr>
                        <a:t> </a:t>
                      </a:r>
                      <a:r>
                        <a:rPr lang="en-GB" sz="1200" kern="1200" dirty="0">
                          <a:solidFill>
                            <a:schemeClr val="dk1"/>
                          </a:solidFill>
                          <a:effectLst/>
                          <a:latin typeface="Century Gothic" panose="020B0502020202020204" pitchFamily="34" charset="0"/>
                          <a:ea typeface="+mn-ea"/>
                          <a:cs typeface="+mn-cs"/>
                        </a:rPr>
                        <a:t>mice’s</a:t>
                      </a:r>
                      <a:endParaRPr lang="en-GB" sz="12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34018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24712"/>
          </a:xfrm>
        </p:spPr>
        <p:txBody>
          <a:bodyPr>
            <a:normAutofit/>
          </a:bodyPr>
          <a:lstStyle/>
          <a:p>
            <a:pPr algn="ctr"/>
            <a:r>
              <a:rPr lang="en-GB" sz="2800" b="1" dirty="0">
                <a:latin typeface="Century Gothic" pitchFamily="34" charset="0"/>
              </a:rPr>
              <a:t>Maths:</a:t>
            </a:r>
            <a:br>
              <a:rPr lang="en-GB" sz="2800" b="1" dirty="0">
                <a:latin typeface="Century Gothic" pitchFamily="34" charset="0"/>
              </a:rPr>
            </a:br>
            <a:r>
              <a:rPr lang="en-GB" sz="2800" b="1" dirty="0">
                <a:latin typeface="Century Gothic" pitchFamily="34" charset="0"/>
              </a:rPr>
              <a:t>‘Must Dos’ by the end of Year 4</a:t>
            </a:r>
          </a:p>
        </p:txBody>
      </p:sp>
      <p:sp>
        <p:nvSpPr>
          <p:cNvPr id="3" name="Content Placeholder 2"/>
          <p:cNvSpPr>
            <a:spLocks noGrp="1"/>
          </p:cNvSpPr>
          <p:nvPr>
            <p:ph sz="half" idx="1"/>
          </p:nvPr>
        </p:nvSpPr>
        <p:spPr>
          <a:xfrm>
            <a:off x="457200" y="1600200"/>
            <a:ext cx="4038600" cy="4637112"/>
          </a:xfrm>
        </p:spPr>
        <p:txBody>
          <a:bodyPr>
            <a:normAutofit fontScale="92500" lnSpcReduction="20000"/>
          </a:bodyPr>
          <a:lstStyle/>
          <a:p>
            <a:pPr marL="0" indent="0">
              <a:buNone/>
            </a:pPr>
            <a:endParaRPr lang="en-GB" sz="1600" dirty="0">
              <a:latin typeface="Century Gothic" pitchFamily="34" charset="0"/>
            </a:endParaRPr>
          </a:p>
          <a:p>
            <a:r>
              <a:rPr lang="en-GB" sz="1600" dirty="0">
                <a:latin typeface="Century Gothic" pitchFamily="34" charset="0"/>
              </a:rPr>
              <a:t>Read and write all numbers to 10,000</a:t>
            </a:r>
          </a:p>
          <a:p>
            <a:r>
              <a:rPr lang="en-GB" sz="1600" dirty="0">
                <a:latin typeface="Century Gothic" pitchFamily="34" charset="0"/>
              </a:rPr>
              <a:t>Know place value of each digit in a 4-digit number</a:t>
            </a:r>
          </a:p>
          <a:p>
            <a:r>
              <a:rPr lang="en-GB" sz="1600" dirty="0">
                <a:latin typeface="Century Gothic" pitchFamily="34" charset="0"/>
              </a:rPr>
              <a:t>Order a set of 4-digit numbers: greatest first, smallest first</a:t>
            </a:r>
          </a:p>
          <a:p>
            <a:r>
              <a:rPr lang="en-GB" sz="1600" dirty="0">
                <a:latin typeface="Century Gothic" pitchFamily="34" charset="0"/>
              </a:rPr>
              <a:t>Count on and back from any number in 2s, 3s, 4s, 5s, 6s, 7s, 8s, 9s,10s, 25s, 50s, 100s and 1000s up to 10,000</a:t>
            </a:r>
          </a:p>
          <a:p>
            <a:r>
              <a:rPr lang="en-GB" sz="1600" dirty="0">
                <a:latin typeface="Century Gothic" pitchFamily="34" charset="0"/>
              </a:rPr>
              <a:t>Round a number to the nearest 10 or 100</a:t>
            </a:r>
          </a:p>
          <a:p>
            <a:r>
              <a:rPr lang="en-GB" sz="1600" dirty="0">
                <a:latin typeface="Century Gothic" pitchFamily="34" charset="0"/>
              </a:rPr>
              <a:t>Read and write negative numbers</a:t>
            </a:r>
          </a:p>
          <a:p>
            <a:r>
              <a:rPr lang="en-GB" sz="1600" dirty="0">
                <a:latin typeface="Century Gothic" pitchFamily="34" charset="0"/>
              </a:rPr>
              <a:t>Count on and back in negative numbers</a:t>
            </a:r>
          </a:p>
          <a:p>
            <a:r>
              <a:rPr lang="en-GB" sz="1600" dirty="0">
                <a:latin typeface="Century Gothic" pitchFamily="34" charset="0"/>
              </a:rPr>
              <a:t>Add a number of 4-digit numbers using formal methods</a:t>
            </a:r>
          </a:p>
          <a:p>
            <a:r>
              <a:rPr lang="en-GB" sz="1600" dirty="0">
                <a:latin typeface="Century Gothic" pitchFamily="34" charset="0"/>
              </a:rPr>
              <a:t>Subtract 2, 4-digit numbers using formal methods</a:t>
            </a:r>
          </a:p>
          <a:p>
            <a:r>
              <a:rPr lang="en-GB" sz="1600" dirty="0">
                <a:latin typeface="Century Gothic" pitchFamily="34" charset="0"/>
              </a:rPr>
              <a:t>Estimate the answer to additions with up to 3-digit numbers</a:t>
            </a:r>
          </a:p>
          <a:p>
            <a:r>
              <a:rPr lang="en-GB" sz="1600" dirty="0">
                <a:latin typeface="Century Gothic" pitchFamily="34" charset="0"/>
              </a:rPr>
              <a:t>Estimate the answer to subtractions with up to 3-digit numbers</a:t>
            </a:r>
          </a:p>
          <a:p>
            <a:endParaRPr lang="en-GB" sz="1600" dirty="0">
              <a:latin typeface="Century Gothic" pitchFamily="34" charset="0"/>
            </a:endParaRPr>
          </a:p>
        </p:txBody>
      </p:sp>
      <p:sp>
        <p:nvSpPr>
          <p:cNvPr id="4" name="Content Placeholder 3"/>
          <p:cNvSpPr>
            <a:spLocks noGrp="1"/>
          </p:cNvSpPr>
          <p:nvPr>
            <p:ph sz="half" idx="2"/>
          </p:nvPr>
        </p:nvSpPr>
        <p:spPr>
          <a:xfrm>
            <a:off x="4648200" y="1600200"/>
            <a:ext cx="4038600" cy="4565104"/>
          </a:xfrm>
        </p:spPr>
        <p:txBody>
          <a:bodyPr>
            <a:normAutofit fontScale="92500" lnSpcReduction="20000"/>
          </a:bodyPr>
          <a:lstStyle/>
          <a:p>
            <a:pPr marL="0" indent="0">
              <a:buNone/>
            </a:pPr>
            <a:endParaRPr lang="en-GB" sz="1600" dirty="0">
              <a:latin typeface="Century Gothic" pitchFamily="34" charset="0"/>
            </a:endParaRPr>
          </a:p>
          <a:p>
            <a:r>
              <a:rPr lang="en-GB" sz="1600" dirty="0">
                <a:latin typeface="Century Gothic" pitchFamily="34" charset="0"/>
              </a:rPr>
              <a:t>Rapid Recall: All table facts up to 12x, including their inverses</a:t>
            </a:r>
          </a:p>
          <a:p>
            <a:r>
              <a:rPr lang="en-GB" sz="1600" dirty="0">
                <a:latin typeface="Century Gothic" pitchFamily="34" charset="0"/>
              </a:rPr>
              <a:t>Multiply 2-digit and 3-digit numbers by a 1-digit number</a:t>
            </a:r>
          </a:p>
          <a:p>
            <a:r>
              <a:rPr lang="en-GB" sz="1600" dirty="0">
                <a:latin typeface="Century Gothic" pitchFamily="34" charset="0"/>
              </a:rPr>
              <a:t>Divide 2-digit numbers by a 1-digit number</a:t>
            </a:r>
          </a:p>
          <a:p>
            <a:r>
              <a:rPr lang="en-GB" sz="1600" dirty="0">
                <a:latin typeface="Century Gothic" pitchFamily="34" charset="0"/>
              </a:rPr>
              <a:t>Recognise and use factor pairs within 144</a:t>
            </a:r>
          </a:p>
          <a:p>
            <a:r>
              <a:rPr lang="en-GB" sz="1600" dirty="0">
                <a:latin typeface="Century Gothic" pitchFamily="34" charset="0"/>
              </a:rPr>
              <a:t>Fractions: Identify and name equivalent fractions with the same denominator up to and including 12</a:t>
            </a:r>
          </a:p>
          <a:p>
            <a:r>
              <a:rPr lang="en-GB" sz="1600" dirty="0">
                <a:latin typeface="Century Gothic" pitchFamily="34" charset="0"/>
              </a:rPr>
              <a:t>Add and subtract fractions with the same denominator (within 1 whole)</a:t>
            </a:r>
          </a:p>
          <a:p>
            <a:r>
              <a:rPr lang="en-GB" sz="1600" dirty="0">
                <a:latin typeface="Century Gothic" pitchFamily="34" charset="0"/>
              </a:rPr>
              <a:t>Decimal Fractions: Order decimal fractions up to tenths and hundredths</a:t>
            </a:r>
          </a:p>
          <a:p>
            <a:r>
              <a:rPr lang="en-GB" sz="1600" dirty="0">
                <a:latin typeface="Century Gothic" pitchFamily="34" charset="0"/>
              </a:rPr>
              <a:t>Multiply and divide decimal fractions by 10 and 100</a:t>
            </a:r>
          </a:p>
          <a:p>
            <a:r>
              <a:rPr lang="en-GB" sz="1600" dirty="0">
                <a:latin typeface="Century Gothic" pitchFamily="34" charset="0"/>
              </a:rPr>
              <a:t>Recognise fractional value of decimal fractions</a:t>
            </a:r>
          </a:p>
          <a:p>
            <a:pPr marL="0" indent="0">
              <a:buNone/>
            </a:pPr>
            <a:endParaRPr lang="en-GB" sz="1600" dirty="0">
              <a:latin typeface="Century Gothic" pitchFamily="34" charset="0"/>
            </a:endParaRPr>
          </a:p>
        </p:txBody>
      </p:sp>
    </p:spTree>
    <p:extLst>
      <p:ext uri="{BB962C8B-B14F-4D97-AF65-F5344CB8AC3E}">
        <p14:creationId xmlns:p14="http://schemas.microsoft.com/office/powerpoint/2010/main" val="1856349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7004316-4DDA-D71E-7A49-7554518E9ED0}"/>
              </a:ext>
            </a:extLst>
          </p:cNvPr>
          <p:cNvGraphicFramePr>
            <a:graphicFrameLocks noGrp="1"/>
          </p:cNvGraphicFramePr>
          <p:nvPr>
            <p:extLst>
              <p:ext uri="{D42A27DB-BD31-4B8C-83A1-F6EECF244321}">
                <p14:modId xmlns:p14="http://schemas.microsoft.com/office/powerpoint/2010/main" val="3892663633"/>
              </p:ext>
            </p:extLst>
          </p:nvPr>
        </p:nvGraphicFramePr>
        <p:xfrm>
          <a:off x="143506" y="0"/>
          <a:ext cx="8856987" cy="7014767"/>
        </p:xfrm>
        <a:graphic>
          <a:graphicData uri="http://schemas.openxmlformats.org/drawingml/2006/table">
            <a:tbl>
              <a:tblPr firstRow="1" bandRow="1">
                <a:tableStyleId>{21E4AEA4-8DFA-4A89-87EB-49C32662AFE0}</a:tableStyleId>
              </a:tblPr>
              <a:tblGrid>
                <a:gridCol w="1542435">
                  <a:extLst>
                    <a:ext uri="{9D8B030D-6E8A-4147-A177-3AD203B41FA5}">
                      <a16:colId xmlns:a16="http://schemas.microsoft.com/office/drawing/2014/main" val="3520198388"/>
                    </a:ext>
                  </a:extLst>
                </a:gridCol>
                <a:gridCol w="1219092">
                  <a:extLst>
                    <a:ext uri="{9D8B030D-6E8A-4147-A177-3AD203B41FA5}">
                      <a16:colId xmlns:a16="http://schemas.microsoft.com/office/drawing/2014/main" val="1658762868"/>
                    </a:ext>
                  </a:extLst>
                </a:gridCol>
                <a:gridCol w="1219092">
                  <a:extLst>
                    <a:ext uri="{9D8B030D-6E8A-4147-A177-3AD203B41FA5}">
                      <a16:colId xmlns:a16="http://schemas.microsoft.com/office/drawing/2014/main" val="229064669"/>
                    </a:ext>
                  </a:extLst>
                </a:gridCol>
                <a:gridCol w="1219092">
                  <a:extLst>
                    <a:ext uri="{9D8B030D-6E8A-4147-A177-3AD203B41FA5}">
                      <a16:colId xmlns:a16="http://schemas.microsoft.com/office/drawing/2014/main" val="1993673439"/>
                    </a:ext>
                  </a:extLst>
                </a:gridCol>
                <a:gridCol w="1219092">
                  <a:extLst>
                    <a:ext uri="{9D8B030D-6E8A-4147-A177-3AD203B41FA5}">
                      <a16:colId xmlns:a16="http://schemas.microsoft.com/office/drawing/2014/main" val="1057496381"/>
                    </a:ext>
                  </a:extLst>
                </a:gridCol>
                <a:gridCol w="1219092">
                  <a:extLst>
                    <a:ext uri="{9D8B030D-6E8A-4147-A177-3AD203B41FA5}">
                      <a16:colId xmlns:a16="http://schemas.microsoft.com/office/drawing/2014/main" val="3681474105"/>
                    </a:ext>
                  </a:extLst>
                </a:gridCol>
                <a:gridCol w="1219092">
                  <a:extLst>
                    <a:ext uri="{9D8B030D-6E8A-4147-A177-3AD203B41FA5}">
                      <a16:colId xmlns:a16="http://schemas.microsoft.com/office/drawing/2014/main" val="3102712738"/>
                    </a:ext>
                  </a:extLst>
                </a:gridCol>
              </a:tblGrid>
              <a:tr h="607409">
                <a:tc gridSpan="7">
                  <a:txBody>
                    <a:bodyPr/>
                    <a:lstStyle/>
                    <a:p>
                      <a:pPr algn="ctr"/>
                      <a:r>
                        <a:rPr lang="en-GB" sz="2800" dirty="0">
                          <a:latin typeface="Century Gothic" panose="020B0502020202020204" pitchFamily="34" charset="0"/>
                        </a:rPr>
                        <a:t>Topics in Y4</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pPr algn="ctr"/>
                      <a:endParaRPr lang="en-GB" sz="2800" dirty="0">
                        <a:latin typeface="Century Gothic" panose="020B0502020202020204" pitchFamily="34" charset="0"/>
                      </a:endParaRPr>
                    </a:p>
                  </a:txBody>
                  <a:tcPr/>
                </a:tc>
                <a:extLst>
                  <a:ext uri="{0D108BD9-81ED-4DB2-BD59-A6C34878D82A}">
                    <a16:rowId xmlns:a16="http://schemas.microsoft.com/office/drawing/2014/main" val="412532510"/>
                  </a:ext>
                </a:extLst>
              </a:tr>
              <a:tr h="941913">
                <a:tc>
                  <a:txBody>
                    <a:bodyPr/>
                    <a:lstStyle/>
                    <a:p>
                      <a:r>
                        <a:rPr lang="en-GB" sz="1400" dirty="0">
                          <a:latin typeface="Century Gothic" panose="020B0502020202020204" pitchFamily="34" charset="0"/>
                        </a:rPr>
                        <a:t>English</a:t>
                      </a:r>
                    </a:p>
                  </a:txBody>
                  <a:tcPr/>
                </a:tc>
                <a:tc>
                  <a:txBody>
                    <a:bodyPr/>
                    <a:lstStyle/>
                    <a:p>
                      <a:r>
                        <a:rPr lang="en-GB" sz="1000" dirty="0">
                          <a:latin typeface="Century Gothic" panose="020B0502020202020204" pitchFamily="34" charset="0"/>
                        </a:rPr>
                        <a:t>Billy Goat Gruff</a:t>
                      </a:r>
                    </a:p>
                    <a:p>
                      <a:r>
                        <a:rPr lang="en-GB" sz="1000" dirty="0">
                          <a:latin typeface="Century Gothic" panose="020B0502020202020204" pitchFamily="34" charset="0"/>
                        </a:rPr>
                        <a:t>Red Riding Hood</a:t>
                      </a:r>
                    </a:p>
                  </a:txBody>
                  <a:tcPr/>
                </a:tc>
                <a:tc>
                  <a:txBody>
                    <a:bodyPr/>
                    <a:lstStyle/>
                    <a:p>
                      <a:r>
                        <a:rPr lang="en-US" sz="1000" dirty="0">
                          <a:latin typeface="Century Gothic" panose="020B0502020202020204" pitchFamily="34" charset="0"/>
                        </a:rPr>
                        <a:t>Wallace and Gromit </a:t>
                      </a:r>
                    </a:p>
                    <a:p>
                      <a:r>
                        <a:rPr lang="en-US" sz="1000" dirty="0" err="1">
                          <a:latin typeface="Century Gothic" panose="020B0502020202020204" pitchFamily="34" charset="0"/>
                        </a:rPr>
                        <a:t>Varjak</a:t>
                      </a:r>
                      <a:r>
                        <a:rPr lang="en-US" sz="1000" dirty="0">
                          <a:latin typeface="Century Gothic" panose="020B0502020202020204" pitchFamily="34" charset="0"/>
                        </a:rPr>
                        <a:t> Paw </a:t>
                      </a:r>
                    </a:p>
                  </a:txBody>
                  <a:tcPr/>
                </a:tc>
                <a:tc>
                  <a:txBody>
                    <a:bodyPr/>
                    <a:lstStyle/>
                    <a:p>
                      <a:r>
                        <a:rPr lang="en-US" sz="1000" dirty="0">
                          <a:latin typeface="Century Gothic" panose="020B0502020202020204" pitchFamily="34" charset="0"/>
                        </a:rPr>
                        <a:t>Arthur and the Golden Rope (Joe Todd Stanton</a:t>
                      </a:r>
                    </a:p>
                    <a:p>
                      <a:r>
                        <a:rPr lang="en-GB" sz="1000" dirty="0">
                          <a:latin typeface="Century Gothic" panose="020B0502020202020204" pitchFamily="34" charset="0"/>
                        </a:rPr>
                        <a:t>For the Birds </a:t>
                      </a:r>
                    </a:p>
                  </a:txBody>
                  <a:tcPr/>
                </a:tc>
                <a:tc>
                  <a:txBody>
                    <a:bodyPr/>
                    <a:lstStyle/>
                    <a:p>
                      <a:r>
                        <a:rPr lang="en-GB" sz="1000" dirty="0">
                          <a:latin typeface="Century Gothic" panose="020B0502020202020204" pitchFamily="34" charset="0"/>
                        </a:rPr>
                        <a:t>The Time Slip Scarab </a:t>
                      </a:r>
                    </a:p>
                    <a:p>
                      <a:r>
                        <a:rPr lang="en-GB" sz="1000" dirty="0">
                          <a:latin typeface="Century Gothic" panose="020B0502020202020204" pitchFamily="34" charset="0"/>
                        </a:rPr>
                        <a:t>The Iron Man </a:t>
                      </a:r>
                    </a:p>
                  </a:txBody>
                  <a:tcPr/>
                </a:tc>
                <a:tc>
                  <a:txBody>
                    <a:bodyPr/>
                    <a:lstStyle/>
                    <a:p>
                      <a:r>
                        <a:rPr lang="en-GB" sz="1000" dirty="0">
                          <a:latin typeface="Century Gothic" panose="020B0502020202020204" pitchFamily="34" charset="0"/>
                        </a:rPr>
                        <a:t>Romulus and Remus </a:t>
                      </a:r>
                    </a:p>
                    <a:p>
                      <a:r>
                        <a:rPr lang="en-GB" sz="1000" dirty="0">
                          <a:latin typeface="Century Gothic" panose="020B0502020202020204" pitchFamily="34" charset="0"/>
                        </a:rPr>
                        <a:t>The Romans </a:t>
                      </a:r>
                    </a:p>
                  </a:txBody>
                  <a:tcPr/>
                </a:tc>
                <a:tc>
                  <a:txBody>
                    <a:bodyPr/>
                    <a:lstStyle/>
                    <a:p>
                      <a:r>
                        <a:rPr lang="en-US" sz="1000" dirty="0">
                          <a:latin typeface="Century Gothic" panose="020B0502020202020204" pitchFamily="34" charset="0"/>
                        </a:rPr>
                        <a:t>The Water Cycle </a:t>
                      </a:r>
                    </a:p>
                    <a:p>
                      <a:r>
                        <a:rPr lang="en-US" sz="1000" dirty="0">
                          <a:latin typeface="Century Gothic" panose="020B0502020202020204" pitchFamily="34" charset="0"/>
                        </a:rPr>
                        <a:t>Rhythm of the Rain </a:t>
                      </a:r>
                    </a:p>
                    <a:p>
                      <a:r>
                        <a:rPr lang="en-US" sz="1000" dirty="0">
                          <a:latin typeface="Century Gothic" panose="020B0502020202020204" pitchFamily="34" charset="0"/>
                        </a:rPr>
                        <a:t>Lion of the Sky: Haiku for All Seasons </a:t>
                      </a:r>
                      <a:endParaRPr lang="en-GB" sz="1000" dirty="0">
                        <a:latin typeface="Century Gothic" panose="020B0502020202020204" pitchFamily="34" charset="0"/>
                      </a:endParaRPr>
                    </a:p>
                  </a:txBody>
                  <a:tcPr/>
                </a:tc>
                <a:extLst>
                  <a:ext uri="{0D108BD9-81ED-4DB2-BD59-A6C34878D82A}">
                    <a16:rowId xmlns:a16="http://schemas.microsoft.com/office/drawing/2014/main" val="1411032874"/>
                  </a:ext>
                </a:extLst>
              </a:tr>
              <a:tr h="795827">
                <a:tc>
                  <a:txBody>
                    <a:bodyPr/>
                    <a:lstStyle/>
                    <a:p>
                      <a:r>
                        <a:rPr lang="en-GB" sz="1400" dirty="0">
                          <a:latin typeface="Century Gothic" panose="020B0502020202020204" pitchFamily="34" charset="0"/>
                        </a:rPr>
                        <a:t>Science</a:t>
                      </a:r>
                    </a:p>
                  </a:txBody>
                  <a:tcPr/>
                </a:tc>
                <a:tc>
                  <a:txBody>
                    <a:bodyPr/>
                    <a:lstStyle/>
                    <a:p>
                      <a:r>
                        <a:rPr lang="en-GB" sz="1000" dirty="0">
                          <a:latin typeface="Century Gothic" panose="020B0502020202020204" pitchFamily="34" charset="0"/>
                        </a:rPr>
                        <a:t>States of Matter</a:t>
                      </a:r>
                    </a:p>
                  </a:txBody>
                  <a:tcPr/>
                </a:tc>
                <a:tc>
                  <a:txBody>
                    <a:bodyPr/>
                    <a:lstStyle/>
                    <a:p>
                      <a:r>
                        <a:rPr lang="en-GB" sz="1000" dirty="0">
                          <a:latin typeface="Century Gothic" panose="020B0502020202020204" pitchFamily="34" charset="0"/>
                        </a:rPr>
                        <a:t>Animals including humas</a:t>
                      </a:r>
                    </a:p>
                  </a:txBody>
                  <a:tcPr/>
                </a:tc>
                <a:tc>
                  <a:txBody>
                    <a:bodyPr/>
                    <a:lstStyle/>
                    <a:p>
                      <a:r>
                        <a:rPr lang="en-GB" sz="1000" dirty="0">
                          <a:latin typeface="Century Gothic" panose="020B0502020202020204" pitchFamily="34" charset="0"/>
                        </a:rPr>
                        <a:t>Sound </a:t>
                      </a:r>
                    </a:p>
                  </a:txBody>
                  <a:tcPr/>
                </a:tc>
                <a:tc>
                  <a:txBody>
                    <a:bodyPr/>
                    <a:lstStyle/>
                    <a:p>
                      <a:r>
                        <a:rPr lang="en-GB" sz="1000" dirty="0">
                          <a:latin typeface="Century Gothic" panose="020B0502020202020204" pitchFamily="34" charset="0"/>
                        </a:rPr>
                        <a:t>Electricity</a:t>
                      </a:r>
                    </a:p>
                  </a:txBody>
                  <a:tcPr/>
                </a:tc>
                <a:tc gridSpan="2">
                  <a:txBody>
                    <a:bodyPr/>
                    <a:lstStyle/>
                    <a:p>
                      <a:r>
                        <a:rPr lang="en-GB" sz="1000" dirty="0">
                          <a:latin typeface="Century Gothic" panose="020B0502020202020204" pitchFamily="34" charset="0"/>
                        </a:rPr>
                        <a:t>Living Things and their habitats</a:t>
                      </a:r>
                    </a:p>
                  </a:txBody>
                  <a:tcPr/>
                </a:tc>
                <a:tc hMerge="1">
                  <a:txBody>
                    <a:bodyPr/>
                    <a:lstStyle/>
                    <a:p>
                      <a:endParaRPr lang="en-GB" sz="1000" dirty="0">
                        <a:latin typeface="Century Gothic" panose="020B0502020202020204" pitchFamily="34" charset="0"/>
                      </a:endParaRPr>
                    </a:p>
                  </a:txBody>
                  <a:tcPr/>
                </a:tc>
                <a:extLst>
                  <a:ext uri="{0D108BD9-81ED-4DB2-BD59-A6C34878D82A}">
                    <a16:rowId xmlns:a16="http://schemas.microsoft.com/office/drawing/2014/main" val="1594074433"/>
                  </a:ext>
                </a:extLst>
              </a:tr>
              <a:tr h="643139">
                <a:tc>
                  <a:txBody>
                    <a:bodyPr/>
                    <a:lstStyle/>
                    <a:p>
                      <a:r>
                        <a:rPr lang="en-GB" sz="1400" dirty="0">
                          <a:latin typeface="Century Gothic" panose="020B0502020202020204" pitchFamily="34" charset="0"/>
                        </a:rPr>
                        <a:t>Geography</a:t>
                      </a:r>
                    </a:p>
                  </a:txBody>
                  <a:tcPr/>
                </a:tc>
                <a:tc>
                  <a:txBody>
                    <a:bodyPr/>
                    <a:lstStyle/>
                    <a:p>
                      <a:r>
                        <a:rPr lang="en-GB" sz="1000" dirty="0">
                          <a:latin typeface="Century Gothic" panose="020B0502020202020204" pitchFamily="34" charset="0"/>
                        </a:rPr>
                        <a:t>Comparing Halifax to Sheffield</a:t>
                      </a:r>
                    </a:p>
                  </a:txBody>
                  <a:tcPr/>
                </a:tc>
                <a:tc>
                  <a:txBody>
                    <a:bodyPr/>
                    <a:lstStyle/>
                    <a:p>
                      <a:r>
                        <a:rPr lang="en-GB" sz="1000" dirty="0">
                          <a:latin typeface="Century Gothic" panose="020B0502020202020204" pitchFamily="34" charset="0"/>
                        </a:rPr>
                        <a:t>Australia</a:t>
                      </a:r>
                    </a:p>
                  </a:txBody>
                  <a:tcPr/>
                </a:tc>
                <a:tc>
                  <a:txBody>
                    <a:bodyPr/>
                    <a:lstStyle/>
                    <a:p>
                      <a:endParaRPr lang="en-GB" sz="1000" dirty="0">
                        <a:latin typeface="Century Gothic" panose="020B0502020202020204" pitchFamily="34" charset="0"/>
                      </a:endParaRPr>
                    </a:p>
                  </a:txBody>
                  <a:tcPr/>
                </a:tc>
                <a:tc>
                  <a:txBody>
                    <a:bodyPr/>
                    <a:lstStyle/>
                    <a:p>
                      <a:endParaRPr lang="en-GB" sz="1000">
                        <a:latin typeface="Century Gothic" panose="020B0502020202020204" pitchFamily="34" charset="0"/>
                      </a:endParaRPr>
                    </a:p>
                  </a:txBody>
                  <a:tcPr/>
                </a:tc>
                <a:tc>
                  <a:txBody>
                    <a:bodyPr/>
                    <a:lstStyle/>
                    <a:p>
                      <a:r>
                        <a:rPr lang="en-GB" sz="1000" dirty="0">
                          <a:latin typeface="Century Gothic" panose="020B0502020202020204" pitchFamily="34" charset="0"/>
                        </a:rPr>
                        <a:t>River and Water cycle</a:t>
                      </a:r>
                    </a:p>
                  </a:txBody>
                  <a:tcPr/>
                </a:tc>
                <a:tc>
                  <a:txBody>
                    <a:bodyPr/>
                    <a:lstStyle/>
                    <a:p>
                      <a:endParaRPr lang="en-GB" sz="1000" dirty="0">
                        <a:latin typeface="Century Gothic" panose="020B0502020202020204" pitchFamily="34" charset="0"/>
                      </a:endParaRPr>
                    </a:p>
                  </a:txBody>
                  <a:tcPr/>
                </a:tc>
                <a:extLst>
                  <a:ext uri="{0D108BD9-81ED-4DB2-BD59-A6C34878D82A}">
                    <a16:rowId xmlns:a16="http://schemas.microsoft.com/office/drawing/2014/main" val="3829452774"/>
                  </a:ext>
                </a:extLst>
              </a:tr>
              <a:tr h="525818">
                <a:tc>
                  <a:txBody>
                    <a:bodyPr/>
                    <a:lstStyle/>
                    <a:p>
                      <a:r>
                        <a:rPr lang="en-GB" sz="1400" dirty="0">
                          <a:latin typeface="Century Gothic" panose="020B0502020202020204" pitchFamily="34" charset="0"/>
                        </a:rPr>
                        <a:t>History</a:t>
                      </a:r>
                    </a:p>
                  </a:txBody>
                  <a:tcPr/>
                </a:tc>
                <a:tc>
                  <a:txBody>
                    <a:bodyPr/>
                    <a:lstStyle/>
                    <a:p>
                      <a:endParaRPr lang="en-GB" sz="1000" dirty="0">
                        <a:latin typeface="Century Gothic" panose="020B0502020202020204" pitchFamily="34" charset="0"/>
                      </a:endParaRPr>
                    </a:p>
                  </a:txBody>
                  <a:tcPr/>
                </a:tc>
                <a:tc>
                  <a:txBody>
                    <a:bodyPr/>
                    <a:lstStyle/>
                    <a:p>
                      <a:endParaRPr lang="en-GB" sz="1000">
                        <a:latin typeface="Century Gothic" panose="020B0502020202020204" pitchFamily="34" charset="0"/>
                      </a:endParaRPr>
                    </a:p>
                  </a:txBody>
                  <a:tcPr/>
                </a:tc>
                <a:tc gridSpan="2">
                  <a:txBody>
                    <a:bodyPr/>
                    <a:lstStyle/>
                    <a:p>
                      <a:r>
                        <a:rPr lang="en-GB" sz="1000" dirty="0">
                          <a:latin typeface="Century Gothic" panose="020B0502020202020204" pitchFamily="34" charset="0"/>
                        </a:rPr>
                        <a:t>Ancient Egyptians</a:t>
                      </a:r>
                    </a:p>
                  </a:txBody>
                  <a:tcPr/>
                </a:tc>
                <a:tc hMerge="1">
                  <a:txBody>
                    <a:bodyPr/>
                    <a:lstStyle/>
                    <a:p>
                      <a:endParaRPr lang="en-GB" sz="1000" dirty="0">
                        <a:latin typeface="Century Gothic" panose="020B0502020202020204" pitchFamily="34" charset="0"/>
                      </a:endParaRPr>
                    </a:p>
                  </a:txBody>
                  <a:tcPr/>
                </a:tc>
                <a:tc gridSpan="2">
                  <a:txBody>
                    <a:bodyPr/>
                    <a:lstStyle/>
                    <a:p>
                      <a:r>
                        <a:rPr lang="en-GB" sz="1000" dirty="0">
                          <a:latin typeface="Century Gothic" panose="020B0502020202020204" pitchFamily="34" charset="0"/>
                        </a:rPr>
                        <a:t>The Romans</a:t>
                      </a:r>
                    </a:p>
                  </a:txBody>
                  <a:tcPr/>
                </a:tc>
                <a:tc hMerge="1">
                  <a:txBody>
                    <a:bodyPr/>
                    <a:lstStyle/>
                    <a:p>
                      <a:endParaRPr lang="en-GB" sz="1000" dirty="0">
                        <a:latin typeface="Century Gothic" panose="020B0502020202020204" pitchFamily="34" charset="0"/>
                      </a:endParaRPr>
                    </a:p>
                  </a:txBody>
                  <a:tcPr/>
                </a:tc>
                <a:extLst>
                  <a:ext uri="{0D108BD9-81ED-4DB2-BD59-A6C34878D82A}">
                    <a16:rowId xmlns:a16="http://schemas.microsoft.com/office/drawing/2014/main" val="3553204135"/>
                  </a:ext>
                </a:extLst>
              </a:tr>
              <a:tr h="525818">
                <a:tc>
                  <a:txBody>
                    <a:bodyPr/>
                    <a:lstStyle/>
                    <a:p>
                      <a:r>
                        <a:rPr lang="en-GB" sz="1400" dirty="0">
                          <a:latin typeface="Century Gothic" panose="020B0502020202020204" pitchFamily="34" charset="0"/>
                        </a:rPr>
                        <a:t>Computing</a:t>
                      </a:r>
                    </a:p>
                  </a:txBody>
                  <a:tcPr/>
                </a:tc>
                <a:tc>
                  <a:txBody>
                    <a:bodyPr/>
                    <a:lstStyle/>
                    <a:p>
                      <a:r>
                        <a:rPr lang="en-GB" sz="1000" dirty="0">
                          <a:latin typeface="Century Gothic" panose="020B0502020202020204" pitchFamily="34" charset="0"/>
                        </a:rPr>
                        <a:t>The Internet</a:t>
                      </a:r>
                    </a:p>
                  </a:txBody>
                  <a:tcPr/>
                </a:tc>
                <a:tc>
                  <a:txBody>
                    <a:bodyPr/>
                    <a:lstStyle/>
                    <a:p>
                      <a:r>
                        <a:rPr lang="en-GB" sz="1000" dirty="0">
                          <a:latin typeface="Century Gothic" panose="020B0502020202020204" pitchFamily="34" charset="0"/>
                        </a:rPr>
                        <a:t>Audio Editing</a:t>
                      </a:r>
                    </a:p>
                  </a:txBody>
                  <a:tcPr/>
                </a:tc>
                <a:tc>
                  <a:txBody>
                    <a:bodyPr/>
                    <a:lstStyle/>
                    <a:p>
                      <a:r>
                        <a:rPr lang="en-GB" sz="1000" dirty="0">
                          <a:latin typeface="Century Gothic" panose="020B0502020202020204" pitchFamily="34" charset="0"/>
                        </a:rPr>
                        <a:t>Repetition in Shapes</a:t>
                      </a:r>
                    </a:p>
                  </a:txBody>
                  <a:tcPr/>
                </a:tc>
                <a:tc>
                  <a:txBody>
                    <a:bodyPr/>
                    <a:lstStyle/>
                    <a:p>
                      <a:r>
                        <a:rPr lang="en-GB" sz="1000" dirty="0">
                          <a:latin typeface="Century Gothic" panose="020B0502020202020204" pitchFamily="34" charset="0"/>
                        </a:rPr>
                        <a:t>Data Logging</a:t>
                      </a:r>
                    </a:p>
                  </a:txBody>
                  <a:tcPr/>
                </a:tc>
                <a:tc>
                  <a:txBody>
                    <a:bodyPr/>
                    <a:lstStyle/>
                    <a:p>
                      <a:r>
                        <a:rPr lang="en-GB" sz="1000" dirty="0">
                          <a:latin typeface="Century Gothic" panose="020B0502020202020204" pitchFamily="34" charset="0"/>
                        </a:rPr>
                        <a:t>Photo Editing </a:t>
                      </a:r>
                    </a:p>
                  </a:txBody>
                  <a:tcPr/>
                </a:tc>
                <a:tc>
                  <a:txBody>
                    <a:bodyPr/>
                    <a:lstStyle/>
                    <a:p>
                      <a:r>
                        <a:rPr lang="en-GB" sz="1000" dirty="0">
                          <a:latin typeface="Century Gothic" panose="020B0502020202020204" pitchFamily="34" charset="0"/>
                        </a:rPr>
                        <a:t>Repetition in Games</a:t>
                      </a:r>
                    </a:p>
                  </a:txBody>
                  <a:tcPr/>
                </a:tc>
                <a:extLst>
                  <a:ext uri="{0D108BD9-81ED-4DB2-BD59-A6C34878D82A}">
                    <a16:rowId xmlns:a16="http://schemas.microsoft.com/office/drawing/2014/main" val="3336673043"/>
                  </a:ext>
                </a:extLst>
              </a:tr>
              <a:tr h="750329">
                <a:tc>
                  <a:txBody>
                    <a:bodyPr/>
                    <a:lstStyle/>
                    <a:p>
                      <a:r>
                        <a:rPr lang="en-GB" sz="1400" dirty="0">
                          <a:latin typeface="Century Gothic" panose="020B0502020202020204" pitchFamily="34" charset="0"/>
                        </a:rPr>
                        <a:t>RE</a:t>
                      </a:r>
                    </a:p>
                  </a:txBody>
                  <a:tcPr/>
                </a:tc>
                <a:tc>
                  <a:txBody>
                    <a:bodyPr/>
                    <a:lstStyle/>
                    <a:p>
                      <a:r>
                        <a:rPr lang="en-GB" sz="1000" dirty="0">
                          <a:latin typeface="Century Gothic" panose="020B0502020202020204" pitchFamily="34" charset="0"/>
                        </a:rPr>
                        <a:t>How do ancient stories influence modern celebrations?</a:t>
                      </a:r>
                    </a:p>
                  </a:txBody>
                  <a:tcPr/>
                </a:tc>
                <a:tc>
                  <a:txBody>
                    <a:bodyPr/>
                    <a:lstStyle/>
                    <a:p>
                      <a:r>
                        <a:rPr lang="en-GB" sz="1000" dirty="0">
                          <a:latin typeface="Century Gothic" panose="020B0502020202020204" pitchFamily="34" charset="0"/>
                        </a:rPr>
                        <a:t>What is the trinity? </a:t>
                      </a:r>
                    </a:p>
                  </a:txBody>
                  <a:tcPr/>
                </a:tc>
                <a:tc>
                  <a:txBody>
                    <a:bodyPr/>
                    <a:lstStyle/>
                    <a:p>
                      <a:r>
                        <a:rPr lang="en-GB" sz="1000" dirty="0">
                          <a:latin typeface="Century Gothic" panose="020B0502020202020204" pitchFamily="34" charset="0"/>
                        </a:rPr>
                        <a:t>How do the 5 pillars of Islam help Muslims live a good life? </a:t>
                      </a:r>
                    </a:p>
                  </a:txBody>
                  <a:tcPr/>
                </a:tc>
                <a:tc>
                  <a:txBody>
                    <a:bodyPr/>
                    <a:lstStyle/>
                    <a:p>
                      <a:r>
                        <a:rPr lang="en-GB" sz="1000" dirty="0">
                          <a:latin typeface="Century Gothic" panose="020B0502020202020204" pitchFamily="34" charset="0"/>
                        </a:rPr>
                        <a:t>What do Christians call the day Jesus died- Good Friday? </a:t>
                      </a:r>
                    </a:p>
                  </a:txBody>
                  <a:tcPr/>
                </a:tc>
                <a:tc>
                  <a:txBody>
                    <a:bodyPr/>
                    <a:lstStyle/>
                    <a:p>
                      <a:r>
                        <a:rPr lang="en-GB" sz="1000" dirty="0">
                          <a:latin typeface="Century Gothic" panose="020B0502020202020204" pitchFamily="34" charset="0"/>
                        </a:rPr>
                        <a:t>Why do the lives of Gurus inspire  Sikh believers? </a:t>
                      </a:r>
                    </a:p>
                  </a:txBody>
                  <a:tcPr/>
                </a:tc>
                <a:tc>
                  <a:txBody>
                    <a:bodyPr/>
                    <a:lstStyle/>
                    <a:p>
                      <a:r>
                        <a:rPr lang="en-GB" sz="1000" dirty="0">
                          <a:latin typeface="Century Gothic" panose="020B0502020202020204" pitchFamily="34" charset="0"/>
                        </a:rPr>
                        <a:t>What is it like follow God?</a:t>
                      </a:r>
                    </a:p>
                  </a:txBody>
                  <a:tcPr/>
                </a:tc>
                <a:extLst>
                  <a:ext uri="{0D108BD9-81ED-4DB2-BD59-A6C34878D82A}">
                    <a16:rowId xmlns:a16="http://schemas.microsoft.com/office/drawing/2014/main" val="4263804017"/>
                  </a:ext>
                </a:extLst>
              </a:tr>
              <a:tr h="525818">
                <a:tc>
                  <a:txBody>
                    <a:bodyPr/>
                    <a:lstStyle/>
                    <a:p>
                      <a:r>
                        <a:rPr lang="en-GB" sz="1400" dirty="0">
                          <a:latin typeface="Century Gothic" panose="020B0502020202020204" pitchFamily="34" charset="0"/>
                        </a:rPr>
                        <a:t>DT</a:t>
                      </a:r>
                    </a:p>
                  </a:txBody>
                  <a:tcPr/>
                </a:tc>
                <a:tc>
                  <a:txBody>
                    <a:bodyPr/>
                    <a:lstStyle/>
                    <a:p>
                      <a:endParaRPr lang="en-GB" sz="1000" dirty="0"/>
                    </a:p>
                  </a:txBody>
                  <a:tcPr/>
                </a:tc>
                <a:tc>
                  <a:txBody>
                    <a:bodyPr/>
                    <a:lstStyle/>
                    <a:p>
                      <a:endParaRPr lang="en-GB" sz="1000"/>
                    </a:p>
                  </a:txBody>
                  <a:tcPr/>
                </a:tc>
                <a:tc>
                  <a:txBody>
                    <a:bodyPr/>
                    <a:lstStyle/>
                    <a:p>
                      <a:endParaRPr lang="en-GB" sz="1000"/>
                    </a:p>
                  </a:txBody>
                  <a:tcPr/>
                </a:tc>
                <a:tc>
                  <a:txBody>
                    <a:bodyPr/>
                    <a:lstStyle/>
                    <a:p>
                      <a:r>
                        <a:rPr lang="en-GB" sz="1000" dirty="0">
                          <a:latin typeface="Century Gothic" panose="020B0502020202020204" pitchFamily="34" charset="0"/>
                        </a:rPr>
                        <a:t>Textiles</a:t>
                      </a:r>
                    </a:p>
                  </a:txBody>
                  <a:tcPr/>
                </a:tc>
                <a:tc>
                  <a:txBody>
                    <a:bodyPr/>
                    <a:lstStyle/>
                    <a:p>
                      <a:r>
                        <a:rPr lang="en-GB" sz="1000" dirty="0">
                          <a:latin typeface="Century Gothic" panose="020B0502020202020204" pitchFamily="34" charset="0"/>
                        </a:rPr>
                        <a:t>Cooking &amp; Nutrition</a:t>
                      </a:r>
                    </a:p>
                  </a:txBody>
                  <a:tcPr/>
                </a:tc>
                <a:tc>
                  <a:txBody>
                    <a:bodyPr/>
                    <a:lstStyle/>
                    <a:p>
                      <a:r>
                        <a:rPr lang="en-GB" sz="1000" dirty="0">
                          <a:latin typeface="Century Gothic" panose="020B0502020202020204" pitchFamily="34" charset="0"/>
                        </a:rPr>
                        <a:t>Mechanical Systems</a:t>
                      </a:r>
                    </a:p>
                  </a:txBody>
                  <a:tcPr/>
                </a:tc>
                <a:extLst>
                  <a:ext uri="{0D108BD9-81ED-4DB2-BD59-A6C34878D82A}">
                    <a16:rowId xmlns:a16="http://schemas.microsoft.com/office/drawing/2014/main" val="3597026986"/>
                  </a:ext>
                </a:extLst>
              </a:tr>
              <a:tr h="525818">
                <a:tc>
                  <a:txBody>
                    <a:bodyPr/>
                    <a:lstStyle/>
                    <a:p>
                      <a:r>
                        <a:rPr lang="en-GB" sz="1400" dirty="0">
                          <a:latin typeface="Century Gothic" panose="020B0502020202020204" pitchFamily="34" charset="0"/>
                        </a:rPr>
                        <a:t>Art</a:t>
                      </a:r>
                    </a:p>
                  </a:txBody>
                  <a:tcPr/>
                </a:tc>
                <a:tc>
                  <a:txBody>
                    <a:bodyPr/>
                    <a:lstStyle/>
                    <a:p>
                      <a:r>
                        <a:rPr lang="en-GB" sz="1000" dirty="0">
                          <a:latin typeface="Century Gothic" panose="020B0502020202020204" pitchFamily="34" charset="0"/>
                        </a:rPr>
                        <a:t>Drawing </a:t>
                      </a:r>
                    </a:p>
                  </a:txBody>
                  <a:tcPr/>
                </a:tc>
                <a:tc>
                  <a:txBody>
                    <a:bodyPr/>
                    <a:lstStyle/>
                    <a:p>
                      <a:r>
                        <a:rPr lang="en-GB" sz="1000" dirty="0">
                          <a:latin typeface="Century Gothic" panose="020B0502020202020204" pitchFamily="34" charset="0"/>
                        </a:rPr>
                        <a:t>Painting</a:t>
                      </a:r>
                    </a:p>
                  </a:txBody>
                  <a:tcPr/>
                </a:tc>
                <a:tc>
                  <a:txBody>
                    <a:bodyPr/>
                    <a:lstStyle/>
                    <a:p>
                      <a:r>
                        <a:rPr lang="en-GB" sz="1000" dirty="0">
                          <a:latin typeface="Century Gothic" panose="020B0502020202020204" pitchFamily="34" charset="0"/>
                        </a:rPr>
                        <a:t>Sculpture </a:t>
                      </a:r>
                    </a:p>
                  </a:txBody>
                  <a:tcPr/>
                </a:tc>
                <a:tc>
                  <a:txBody>
                    <a:bodyPr/>
                    <a:lstStyle/>
                    <a:p>
                      <a:endParaRPr lang="en-GB" sz="1000" dirty="0"/>
                    </a:p>
                  </a:txBody>
                  <a:tcPr/>
                </a:tc>
                <a:tc>
                  <a:txBody>
                    <a:bodyPr/>
                    <a:lstStyle/>
                    <a:p>
                      <a:endParaRPr lang="en-GB" sz="1000" dirty="0"/>
                    </a:p>
                  </a:txBody>
                  <a:tcPr/>
                </a:tc>
                <a:tc>
                  <a:txBody>
                    <a:bodyPr/>
                    <a:lstStyle/>
                    <a:p>
                      <a:endParaRPr lang="en-GB" sz="1000" dirty="0"/>
                    </a:p>
                  </a:txBody>
                  <a:tcPr/>
                </a:tc>
                <a:extLst>
                  <a:ext uri="{0D108BD9-81ED-4DB2-BD59-A6C34878D82A}">
                    <a16:rowId xmlns:a16="http://schemas.microsoft.com/office/drawing/2014/main" val="2223193120"/>
                  </a:ext>
                </a:extLst>
              </a:tr>
              <a:tr h="800626">
                <a:tc>
                  <a:txBody>
                    <a:bodyPr/>
                    <a:lstStyle/>
                    <a:p>
                      <a:r>
                        <a:rPr lang="en-GB" sz="1400" dirty="0">
                          <a:latin typeface="Century Gothic" panose="020B0502020202020204" pitchFamily="34" charset="0"/>
                        </a:rPr>
                        <a:t>PSHCE</a:t>
                      </a:r>
                    </a:p>
                  </a:txBody>
                  <a:tcPr/>
                </a:tc>
                <a:tc>
                  <a:txBody>
                    <a:bodyPr/>
                    <a:lstStyle/>
                    <a:p>
                      <a:r>
                        <a:rPr lang="en-US" sz="1000" dirty="0">
                          <a:latin typeface="Century Gothic" panose="020B0502020202020204" pitchFamily="34" charset="0"/>
                        </a:rPr>
                        <a:t>Relationships:</a:t>
                      </a:r>
                    </a:p>
                    <a:p>
                      <a:r>
                        <a:rPr lang="en-US" sz="1000" dirty="0">
                          <a:latin typeface="Century Gothic" panose="020B0502020202020204" pitchFamily="34" charset="0"/>
                        </a:rPr>
                        <a:t>-families and friendships</a:t>
                      </a:r>
                    </a:p>
                    <a:p>
                      <a:r>
                        <a:rPr lang="en-US" sz="1000" dirty="0">
                          <a:latin typeface="Century Gothic" panose="020B0502020202020204" pitchFamily="34" charset="0"/>
                        </a:rPr>
                        <a:t>-safe relationships. </a:t>
                      </a:r>
                    </a:p>
                    <a:p>
                      <a:endParaRPr lang="en-GB" sz="1000" dirty="0">
                        <a:latin typeface="Century Gothic" panose="020B0502020202020204" pitchFamily="34" charset="0"/>
                      </a:endParaRPr>
                    </a:p>
                  </a:txBody>
                  <a:tcPr/>
                </a:tc>
                <a:tc>
                  <a:txBody>
                    <a:bodyPr/>
                    <a:lstStyle/>
                    <a:p>
                      <a:r>
                        <a:rPr lang="en-US" sz="1000" dirty="0">
                          <a:latin typeface="Century Gothic" panose="020B0502020202020204" pitchFamily="34" charset="0"/>
                        </a:rPr>
                        <a:t>Relationships:</a:t>
                      </a:r>
                    </a:p>
                    <a:p>
                      <a:r>
                        <a:rPr lang="en-US" sz="1000" dirty="0">
                          <a:latin typeface="Century Gothic" panose="020B0502020202020204" pitchFamily="34" charset="0"/>
                        </a:rPr>
                        <a:t>-respecting ourselves and others. </a:t>
                      </a:r>
                    </a:p>
                    <a:p>
                      <a:endParaRPr lang="en-GB" sz="1000" dirty="0">
                        <a:latin typeface="Century Gothic" panose="020B0502020202020204" pitchFamily="34" charset="0"/>
                      </a:endParaRPr>
                    </a:p>
                  </a:txBody>
                  <a:tcPr/>
                </a:tc>
                <a:tc gridSpan="2">
                  <a:txBody>
                    <a:bodyPr/>
                    <a:lstStyle/>
                    <a:p>
                      <a:r>
                        <a:rPr lang="en-US" sz="1000" dirty="0">
                          <a:latin typeface="Century Gothic" panose="020B0502020202020204" pitchFamily="34" charset="0"/>
                        </a:rPr>
                        <a:t>Living in the wider world:</a:t>
                      </a:r>
                    </a:p>
                    <a:p>
                      <a:r>
                        <a:rPr lang="en-US" sz="1000" dirty="0">
                          <a:latin typeface="Century Gothic" panose="020B0502020202020204" pitchFamily="34" charset="0"/>
                        </a:rPr>
                        <a:t>-belonging to a community. </a:t>
                      </a:r>
                    </a:p>
                    <a:p>
                      <a:r>
                        <a:rPr lang="en-US" sz="1000" dirty="0">
                          <a:latin typeface="Century Gothic" panose="020B0502020202020204" pitchFamily="34" charset="0"/>
                        </a:rPr>
                        <a:t>-media literacy and digital resilience. </a:t>
                      </a:r>
                    </a:p>
                    <a:p>
                      <a:r>
                        <a:rPr lang="en-US" sz="1000" dirty="0">
                          <a:latin typeface="Century Gothic" panose="020B0502020202020204" pitchFamily="34" charset="0"/>
                        </a:rPr>
                        <a:t>-money and work. </a:t>
                      </a:r>
                    </a:p>
                    <a:p>
                      <a:endParaRPr lang="en-GB" sz="1000" dirty="0">
                        <a:latin typeface="Century Gothic" panose="020B0502020202020204" pitchFamily="34" charset="0"/>
                      </a:endParaRPr>
                    </a:p>
                  </a:txBody>
                  <a:tcPr/>
                </a:tc>
                <a:tc hMerge="1">
                  <a:txBody>
                    <a:bodyPr/>
                    <a:lstStyle/>
                    <a:p>
                      <a:endParaRPr lang="en-GB" dirty="0"/>
                    </a:p>
                  </a:txBody>
                  <a:tcPr/>
                </a:tc>
                <a:tc gridSpan="2">
                  <a:txBody>
                    <a:bodyPr/>
                    <a:lstStyle/>
                    <a:p>
                      <a:r>
                        <a:rPr lang="en-US" sz="1000" dirty="0">
                          <a:latin typeface="Century Gothic" panose="020B0502020202020204" pitchFamily="34" charset="0"/>
                        </a:rPr>
                        <a:t>Health and wellbeing:</a:t>
                      </a:r>
                    </a:p>
                    <a:p>
                      <a:r>
                        <a:rPr lang="en-US" sz="1000" dirty="0">
                          <a:latin typeface="Century Gothic" panose="020B0502020202020204" pitchFamily="34" charset="0"/>
                        </a:rPr>
                        <a:t>-physical health and mental wellbeing. </a:t>
                      </a:r>
                    </a:p>
                    <a:p>
                      <a:r>
                        <a:rPr lang="en-US" sz="1000" dirty="0">
                          <a:latin typeface="Century Gothic" panose="020B0502020202020204" pitchFamily="34" charset="0"/>
                        </a:rPr>
                        <a:t>-Growing and changing. </a:t>
                      </a:r>
                    </a:p>
                    <a:p>
                      <a:r>
                        <a:rPr lang="en-US" sz="1000" dirty="0">
                          <a:latin typeface="Century Gothic" panose="020B0502020202020204" pitchFamily="34" charset="0"/>
                        </a:rPr>
                        <a:t>-Keeping safe. </a:t>
                      </a:r>
                      <a:endParaRPr lang="en-GB" sz="1000" dirty="0">
                        <a:latin typeface="Century Gothic" panose="020B0502020202020204" pitchFamily="34" charset="0"/>
                      </a:endParaRPr>
                    </a:p>
                  </a:txBody>
                  <a:tcPr/>
                </a:tc>
                <a:tc hMerge="1">
                  <a:txBody>
                    <a:bodyPr/>
                    <a:lstStyle/>
                    <a:p>
                      <a:endParaRPr lang="en-GB" dirty="0"/>
                    </a:p>
                  </a:txBody>
                  <a:tcPr/>
                </a:tc>
                <a:extLst>
                  <a:ext uri="{0D108BD9-81ED-4DB2-BD59-A6C34878D82A}">
                    <a16:rowId xmlns:a16="http://schemas.microsoft.com/office/drawing/2014/main" val="3242447236"/>
                  </a:ext>
                </a:extLst>
              </a:tr>
            </a:tbl>
          </a:graphicData>
        </a:graphic>
      </p:graphicFrame>
    </p:spTree>
    <p:extLst>
      <p:ext uri="{BB962C8B-B14F-4D97-AF65-F5344CB8AC3E}">
        <p14:creationId xmlns:p14="http://schemas.microsoft.com/office/powerpoint/2010/main" val="3478954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2440BCA-BED2-EA09-2421-0FB2CE21BD13}"/>
              </a:ext>
            </a:extLst>
          </p:cNvPr>
          <p:cNvGraphicFramePr>
            <a:graphicFrameLocks noGrp="1"/>
          </p:cNvGraphicFramePr>
          <p:nvPr>
            <p:extLst>
              <p:ext uri="{D42A27DB-BD31-4B8C-83A1-F6EECF244321}">
                <p14:modId xmlns:p14="http://schemas.microsoft.com/office/powerpoint/2010/main" val="525715521"/>
              </p:ext>
            </p:extLst>
          </p:nvPr>
        </p:nvGraphicFramePr>
        <p:xfrm>
          <a:off x="143506" y="620688"/>
          <a:ext cx="8856987" cy="1595507"/>
        </p:xfrm>
        <a:graphic>
          <a:graphicData uri="http://schemas.openxmlformats.org/drawingml/2006/table">
            <a:tbl>
              <a:tblPr firstRow="1" bandRow="1">
                <a:tableStyleId>{21E4AEA4-8DFA-4A89-87EB-49C32662AFE0}</a:tableStyleId>
              </a:tblPr>
              <a:tblGrid>
                <a:gridCol w="1542435">
                  <a:extLst>
                    <a:ext uri="{9D8B030D-6E8A-4147-A177-3AD203B41FA5}">
                      <a16:colId xmlns:a16="http://schemas.microsoft.com/office/drawing/2014/main" val="3520198388"/>
                    </a:ext>
                  </a:extLst>
                </a:gridCol>
                <a:gridCol w="1219092">
                  <a:extLst>
                    <a:ext uri="{9D8B030D-6E8A-4147-A177-3AD203B41FA5}">
                      <a16:colId xmlns:a16="http://schemas.microsoft.com/office/drawing/2014/main" val="1658762868"/>
                    </a:ext>
                  </a:extLst>
                </a:gridCol>
                <a:gridCol w="1219092">
                  <a:extLst>
                    <a:ext uri="{9D8B030D-6E8A-4147-A177-3AD203B41FA5}">
                      <a16:colId xmlns:a16="http://schemas.microsoft.com/office/drawing/2014/main" val="229064669"/>
                    </a:ext>
                  </a:extLst>
                </a:gridCol>
                <a:gridCol w="1219092">
                  <a:extLst>
                    <a:ext uri="{9D8B030D-6E8A-4147-A177-3AD203B41FA5}">
                      <a16:colId xmlns:a16="http://schemas.microsoft.com/office/drawing/2014/main" val="1993673439"/>
                    </a:ext>
                  </a:extLst>
                </a:gridCol>
                <a:gridCol w="1219092">
                  <a:extLst>
                    <a:ext uri="{9D8B030D-6E8A-4147-A177-3AD203B41FA5}">
                      <a16:colId xmlns:a16="http://schemas.microsoft.com/office/drawing/2014/main" val="1057496381"/>
                    </a:ext>
                  </a:extLst>
                </a:gridCol>
                <a:gridCol w="1219092">
                  <a:extLst>
                    <a:ext uri="{9D8B030D-6E8A-4147-A177-3AD203B41FA5}">
                      <a16:colId xmlns:a16="http://schemas.microsoft.com/office/drawing/2014/main" val="3681474105"/>
                    </a:ext>
                  </a:extLst>
                </a:gridCol>
                <a:gridCol w="1219092">
                  <a:extLst>
                    <a:ext uri="{9D8B030D-6E8A-4147-A177-3AD203B41FA5}">
                      <a16:colId xmlns:a16="http://schemas.microsoft.com/office/drawing/2014/main" val="3102712738"/>
                    </a:ext>
                  </a:extLst>
                </a:gridCol>
              </a:tblGrid>
              <a:tr h="589667">
                <a:tc gridSpan="7">
                  <a:txBody>
                    <a:bodyPr/>
                    <a:lstStyle/>
                    <a:p>
                      <a:pPr algn="ctr"/>
                      <a:r>
                        <a:rPr lang="en-GB" sz="2800" dirty="0">
                          <a:latin typeface="Century Gothic" panose="020B0502020202020204" pitchFamily="34" charset="0"/>
                        </a:rPr>
                        <a:t>Topics in Y4</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pPr algn="ctr"/>
                      <a:endParaRPr lang="en-GB" sz="2800" dirty="0">
                        <a:latin typeface="Century Gothic" panose="020B0502020202020204" pitchFamily="34" charset="0"/>
                      </a:endParaRPr>
                    </a:p>
                  </a:txBody>
                  <a:tcPr/>
                </a:tc>
                <a:extLst>
                  <a:ext uri="{0D108BD9-81ED-4DB2-BD59-A6C34878D82A}">
                    <a16:rowId xmlns:a16="http://schemas.microsoft.com/office/drawing/2014/main" val="412532510"/>
                  </a:ext>
                </a:extLst>
              </a:tr>
              <a:tr h="772581">
                <a:tc>
                  <a:txBody>
                    <a:bodyPr/>
                    <a:lstStyle/>
                    <a:p>
                      <a:r>
                        <a:rPr lang="en-GB" sz="1800" dirty="0">
                          <a:latin typeface="Century Gothic" panose="020B0502020202020204" pitchFamily="34" charset="0"/>
                        </a:rPr>
                        <a:t>PE</a:t>
                      </a:r>
                    </a:p>
                  </a:txBody>
                  <a:tcPr/>
                </a:tc>
                <a:tc>
                  <a:txBody>
                    <a:bodyPr/>
                    <a:lstStyle/>
                    <a:p>
                      <a:r>
                        <a:rPr lang="en-US" sz="1200" dirty="0">
                          <a:latin typeface="Century Gothic" panose="020B0502020202020204" pitchFamily="34" charset="0"/>
                        </a:rPr>
                        <a:t>Development of Invasion Games Hockey &amp; Tag Rugby (P)</a:t>
                      </a:r>
                      <a:endParaRPr lang="en-GB" sz="1200" dirty="0">
                        <a:latin typeface="Century Gothic" panose="020B0502020202020204" pitchFamily="34" charset="0"/>
                      </a:endParaRPr>
                    </a:p>
                  </a:txBody>
                  <a:tcPr/>
                </a:tc>
                <a:tc>
                  <a:txBody>
                    <a:bodyPr/>
                    <a:lstStyle/>
                    <a:p>
                      <a:r>
                        <a:rPr lang="en-US" sz="1050" dirty="0">
                          <a:latin typeface="Century Gothic" panose="020B0502020202020204" pitchFamily="34" charset="0"/>
                        </a:rPr>
                        <a:t>Development of Gymnastics (M)</a:t>
                      </a:r>
                    </a:p>
                  </a:txBody>
                  <a:tcPr/>
                </a:tc>
                <a:tc>
                  <a:txBody>
                    <a:bodyPr/>
                    <a:lstStyle/>
                    <a:p>
                      <a:r>
                        <a:rPr lang="en-US" sz="1050" dirty="0">
                          <a:latin typeface="Century Gothic" panose="020B0502020202020204" pitchFamily="34" charset="0"/>
                        </a:rPr>
                        <a:t>Development of Invasion Games Handball &amp; Netball (C)</a:t>
                      </a:r>
                      <a:endParaRPr lang="en-GB" sz="1050" dirty="0">
                        <a:latin typeface="Century Gothic" panose="020B0502020202020204" pitchFamily="34" charset="0"/>
                      </a:endParaRPr>
                    </a:p>
                  </a:txBody>
                  <a:tcPr/>
                </a:tc>
                <a:tc>
                  <a:txBody>
                    <a:bodyPr/>
                    <a:lstStyle/>
                    <a:p>
                      <a:r>
                        <a:rPr lang="en-US" sz="1050" dirty="0">
                          <a:latin typeface="Century Gothic" panose="020B0502020202020204" pitchFamily="34" charset="0"/>
                        </a:rPr>
                        <a:t>Development of Net &amp; Wall Games Tennis  (C)</a:t>
                      </a:r>
                      <a:endParaRPr lang="en-GB" sz="1050" dirty="0">
                        <a:latin typeface="Century Gothic" panose="020B0502020202020204" pitchFamily="34" charset="0"/>
                      </a:endParaRPr>
                    </a:p>
                  </a:txBody>
                  <a:tcPr/>
                </a:tc>
                <a:tc>
                  <a:txBody>
                    <a:bodyPr/>
                    <a:lstStyle/>
                    <a:p>
                      <a:r>
                        <a:rPr lang="en-US" sz="1050" dirty="0">
                          <a:latin typeface="Century Gothic" panose="020B0502020202020204" pitchFamily="34" charset="0"/>
                        </a:rPr>
                        <a:t>Development of Striking and Fielding (P)</a:t>
                      </a:r>
                      <a:endParaRPr lang="en-GB" sz="1050" dirty="0">
                        <a:latin typeface="Century Gothic" panose="020B0502020202020204" pitchFamily="34" charset="0"/>
                      </a:endParaRPr>
                    </a:p>
                  </a:txBody>
                  <a:tcPr/>
                </a:tc>
                <a:tc>
                  <a:txBody>
                    <a:bodyPr/>
                    <a:lstStyle/>
                    <a:p>
                      <a:r>
                        <a:rPr lang="en-GB" sz="1050" dirty="0">
                          <a:latin typeface="Century Gothic" panose="020B0502020202020204" pitchFamily="34" charset="0"/>
                        </a:rPr>
                        <a:t>Development of Athletics (C)</a:t>
                      </a:r>
                    </a:p>
                  </a:txBody>
                  <a:tcPr/>
                </a:tc>
                <a:extLst>
                  <a:ext uri="{0D108BD9-81ED-4DB2-BD59-A6C34878D82A}">
                    <a16:rowId xmlns:a16="http://schemas.microsoft.com/office/drawing/2014/main" val="1411032874"/>
                  </a:ext>
                </a:extLst>
              </a:tr>
            </a:tbl>
          </a:graphicData>
        </a:graphic>
      </p:graphicFrame>
    </p:spTree>
    <p:extLst>
      <p:ext uri="{BB962C8B-B14F-4D97-AF65-F5344CB8AC3E}">
        <p14:creationId xmlns:p14="http://schemas.microsoft.com/office/powerpoint/2010/main" val="2969192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14EB-E122-B881-18B5-993E7D55EBC4}"/>
              </a:ext>
            </a:extLst>
          </p:cNvPr>
          <p:cNvSpPr>
            <a:spLocks noGrp="1"/>
          </p:cNvSpPr>
          <p:nvPr>
            <p:ph type="title"/>
          </p:nvPr>
        </p:nvSpPr>
        <p:spPr>
          <a:xfrm>
            <a:off x="1485900" y="1052736"/>
            <a:ext cx="6172200" cy="693534"/>
          </a:xfrm>
        </p:spPr>
        <p:txBody>
          <a:bodyPr/>
          <a:lstStyle/>
          <a:p>
            <a:pPr algn="ctr"/>
            <a:r>
              <a:rPr lang="en-GB" sz="3000" b="1" dirty="0">
                <a:latin typeface="Century Gothic" panose="020B0502020202020204" pitchFamily="34" charset="0"/>
              </a:rPr>
              <a:t>PSHCE</a:t>
            </a:r>
            <a:endParaRPr lang="en-GB" b="1"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2F07786E-AC71-57D8-AC34-26D37429F407}"/>
              </a:ext>
            </a:extLst>
          </p:cNvPr>
          <p:cNvSpPr>
            <a:spLocks noGrp="1"/>
          </p:cNvSpPr>
          <p:nvPr>
            <p:ph idx="1"/>
          </p:nvPr>
        </p:nvSpPr>
        <p:spPr/>
        <p:txBody>
          <a:bodyPr/>
          <a:lstStyle/>
          <a:p>
            <a:r>
              <a:rPr lang="en-GB" dirty="0">
                <a:latin typeface="Century Gothic" panose="020B0502020202020204" pitchFamily="34" charset="0"/>
              </a:rPr>
              <a:t>During the Summer  Term we will be looking at ways of keeping ourselves healthy. </a:t>
            </a:r>
          </a:p>
          <a:p>
            <a:r>
              <a:rPr lang="en-GB" dirty="0">
                <a:latin typeface="Century Gothic" panose="020B0502020202020204" pitchFamily="34" charset="0"/>
              </a:rPr>
              <a:t>We will also talk about consent and what this means.</a:t>
            </a:r>
          </a:p>
          <a:p>
            <a:r>
              <a:rPr lang="en-GB" dirty="0">
                <a:latin typeface="Century Gothic" panose="020B0502020202020204" pitchFamily="34" charset="0"/>
              </a:rPr>
              <a:t> Furthermore, there will be lessons on puberty and how the body changes as we get older.</a:t>
            </a:r>
          </a:p>
        </p:txBody>
      </p:sp>
    </p:spTree>
    <p:extLst>
      <p:ext uri="{BB962C8B-B14F-4D97-AF65-F5344CB8AC3E}">
        <p14:creationId xmlns:p14="http://schemas.microsoft.com/office/powerpoint/2010/main" val="2900198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47864" y="764704"/>
            <a:ext cx="2304256" cy="576064"/>
          </a:xfrm>
        </p:spPr>
        <p:txBody>
          <a:bodyPr>
            <a:normAutofit/>
          </a:bodyPr>
          <a:lstStyle/>
          <a:p>
            <a:r>
              <a:rPr lang="en-GB" sz="2800" b="1" dirty="0">
                <a:latin typeface="Century Gothic" panose="020B0502020202020204" pitchFamily="34" charset="0"/>
              </a:rPr>
              <a:t>Assessment </a:t>
            </a:r>
          </a:p>
        </p:txBody>
      </p:sp>
      <p:sp>
        <p:nvSpPr>
          <p:cNvPr id="6" name="Content Placeholder 5"/>
          <p:cNvSpPr>
            <a:spLocks noGrp="1"/>
          </p:cNvSpPr>
          <p:nvPr>
            <p:ph idx="1"/>
          </p:nvPr>
        </p:nvSpPr>
        <p:spPr>
          <a:xfrm>
            <a:off x="457200" y="1844824"/>
            <a:ext cx="8229600" cy="4479776"/>
          </a:xfrm>
        </p:spPr>
        <p:txBody>
          <a:bodyPr>
            <a:normAutofit/>
          </a:bodyPr>
          <a:lstStyle/>
          <a:p>
            <a:pPr marL="0" indent="0">
              <a:buNone/>
            </a:pPr>
            <a:r>
              <a:rPr lang="en-GB" dirty="0">
                <a:latin typeface="Century Gothic" panose="020B0502020202020204" pitchFamily="34" charset="0"/>
              </a:rPr>
              <a:t>Progress monitored each term:</a:t>
            </a:r>
          </a:p>
          <a:p>
            <a:pPr marL="0" indent="0">
              <a:buNone/>
            </a:pPr>
            <a:r>
              <a:rPr lang="en-GB" dirty="0">
                <a:latin typeface="Century Gothic" panose="020B0502020202020204" pitchFamily="34" charset="0"/>
              </a:rPr>
              <a:t>NFER assessments in Reading, Maths, SPAG</a:t>
            </a:r>
          </a:p>
          <a:p>
            <a:pPr marL="0" indent="0">
              <a:buNone/>
            </a:pPr>
            <a:r>
              <a:rPr lang="en-GB" dirty="0">
                <a:latin typeface="Century Gothic" panose="020B0502020202020204" pitchFamily="34" charset="0"/>
              </a:rPr>
              <a:t>writing assessments. </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Children complete a times table check in Year 4. </a:t>
            </a:r>
          </a:p>
          <a:p>
            <a:pPr marL="0" indent="0">
              <a:buNone/>
            </a:pPr>
            <a:r>
              <a:rPr lang="en-GB" dirty="0">
                <a:latin typeface="Century Gothic" panose="020B0502020202020204" pitchFamily="34" charset="0"/>
              </a:rPr>
              <a:t>These will take place in June.</a:t>
            </a:r>
          </a:p>
          <a:p>
            <a:pPr marL="0" indent="0">
              <a:buNone/>
            </a:pPr>
            <a:r>
              <a:rPr lang="en-US" dirty="0">
                <a:latin typeface="Century Gothic" panose="020B0502020202020204" pitchFamily="34" charset="0"/>
              </a:rPr>
              <a:t>There will be an information evening for more information about this, and a reminder letter will follow nearer the time.</a:t>
            </a:r>
            <a:endParaRPr lang="en-GB" dirty="0">
              <a:latin typeface="Century Gothic" panose="020B0502020202020204" pitchFamily="34" charset="0"/>
            </a:endParaRPr>
          </a:p>
        </p:txBody>
      </p:sp>
    </p:spTree>
    <p:extLst>
      <p:ext uri="{BB962C8B-B14F-4D97-AF65-F5344CB8AC3E}">
        <p14:creationId xmlns:p14="http://schemas.microsoft.com/office/powerpoint/2010/main" val="3261549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03C8CD-B920-F986-6015-0EB1992B2468}"/>
              </a:ext>
            </a:extLst>
          </p:cNvPr>
          <p:cNvSpPr>
            <a:spLocks noGrp="1"/>
          </p:cNvSpPr>
          <p:nvPr>
            <p:ph type="title"/>
          </p:nvPr>
        </p:nvSpPr>
        <p:spPr>
          <a:xfrm>
            <a:off x="457200" y="25946"/>
            <a:ext cx="8229600" cy="924712"/>
          </a:xfrm>
        </p:spPr>
        <p:txBody>
          <a:bodyPr>
            <a:normAutofit/>
          </a:bodyPr>
          <a:lstStyle/>
          <a:p>
            <a:pPr algn="ctr"/>
            <a:r>
              <a:rPr lang="en-GB" sz="2800" b="1" dirty="0">
                <a:latin typeface="Century Gothic" pitchFamily="34" charset="0"/>
              </a:rPr>
              <a:t>20 Things to do at St Michaels’</a:t>
            </a:r>
          </a:p>
        </p:txBody>
      </p:sp>
      <p:pic>
        <p:nvPicPr>
          <p:cNvPr id="9" name="Picture 8">
            <a:extLst>
              <a:ext uri="{FF2B5EF4-FFF2-40B4-BE49-F238E27FC236}">
                <a16:creationId xmlns:a16="http://schemas.microsoft.com/office/drawing/2014/main" id="{23EBB0EB-CF13-58B8-B41B-97D8C137EEDC}"/>
              </a:ext>
            </a:extLst>
          </p:cNvPr>
          <p:cNvPicPr>
            <a:picLocks noChangeAspect="1"/>
          </p:cNvPicPr>
          <p:nvPr/>
        </p:nvPicPr>
        <p:blipFill>
          <a:blip r:embed="rId2"/>
          <a:stretch>
            <a:fillRect/>
          </a:stretch>
        </p:blipFill>
        <p:spPr>
          <a:xfrm>
            <a:off x="1043608" y="963056"/>
            <a:ext cx="4176464" cy="5814821"/>
          </a:xfrm>
          <a:prstGeom prst="rect">
            <a:avLst/>
          </a:prstGeom>
        </p:spPr>
      </p:pic>
      <p:sp>
        <p:nvSpPr>
          <p:cNvPr id="3" name="TextBox 2">
            <a:extLst>
              <a:ext uri="{FF2B5EF4-FFF2-40B4-BE49-F238E27FC236}">
                <a16:creationId xmlns:a16="http://schemas.microsoft.com/office/drawing/2014/main" id="{28DB912A-0209-B11E-A998-9F516C1832C7}"/>
              </a:ext>
            </a:extLst>
          </p:cNvPr>
          <p:cNvSpPr txBox="1"/>
          <p:nvPr/>
        </p:nvSpPr>
        <p:spPr>
          <a:xfrm>
            <a:off x="5751124" y="1223587"/>
            <a:ext cx="2935676" cy="5293757"/>
          </a:xfrm>
          <a:prstGeom prst="rect">
            <a:avLst/>
          </a:prstGeom>
          <a:noFill/>
        </p:spPr>
        <p:txBody>
          <a:bodyPr wrap="square">
            <a:spAutoFit/>
          </a:bodyPr>
          <a:lstStyle/>
          <a:p>
            <a:pPr marL="0" indent="0">
              <a:buNone/>
            </a:pPr>
            <a:r>
              <a:rPr lang="en-US" sz="2600" dirty="0">
                <a:latin typeface="Century Gothic" panose="020B0502020202020204" pitchFamily="34" charset="0"/>
              </a:rPr>
              <a:t>During the year, your child will take part in 6 enrichment opportunities. </a:t>
            </a:r>
          </a:p>
          <a:p>
            <a:pPr marL="285750" indent="-285750">
              <a:buFont typeface="Arial" panose="020B0604020202020204" pitchFamily="34" charset="0"/>
              <a:buChar char="•"/>
            </a:pPr>
            <a:r>
              <a:rPr lang="en-US" sz="2600" dirty="0">
                <a:latin typeface="Century Gothic" panose="020B0502020202020204" pitchFamily="34" charset="0"/>
              </a:rPr>
              <a:t>A local visit </a:t>
            </a:r>
          </a:p>
          <a:p>
            <a:pPr marL="285750" indent="-285750">
              <a:buFont typeface="Arial" panose="020B0604020202020204" pitchFamily="34" charset="0"/>
              <a:buChar char="•"/>
            </a:pPr>
            <a:r>
              <a:rPr lang="en-US" sz="2600" dirty="0">
                <a:latin typeface="Century Gothic" panose="020B0502020202020204" pitchFamily="34" charset="0"/>
              </a:rPr>
              <a:t>A parent workshop</a:t>
            </a:r>
          </a:p>
          <a:p>
            <a:pPr marL="285750" indent="-285750">
              <a:buFont typeface="Arial" panose="020B0604020202020204" pitchFamily="34" charset="0"/>
              <a:buChar char="•"/>
            </a:pPr>
            <a:r>
              <a:rPr lang="en-US" sz="2600" dirty="0">
                <a:latin typeface="Century Gothic" panose="020B0502020202020204" pitchFamily="34" charset="0"/>
              </a:rPr>
              <a:t>A school trip</a:t>
            </a:r>
          </a:p>
          <a:p>
            <a:pPr marL="285750" indent="-285750">
              <a:buFont typeface="Arial" panose="020B0604020202020204" pitchFamily="34" charset="0"/>
              <a:buChar char="•"/>
            </a:pPr>
            <a:r>
              <a:rPr lang="en-US" sz="2600" dirty="0">
                <a:latin typeface="Century Gothic" panose="020B0502020202020204" pitchFamily="34" charset="0"/>
              </a:rPr>
              <a:t>A charity event</a:t>
            </a:r>
          </a:p>
          <a:p>
            <a:pPr marL="285750" indent="-285750">
              <a:buFont typeface="Arial" panose="020B0604020202020204" pitchFamily="34" charset="0"/>
              <a:buChar char="•"/>
            </a:pPr>
            <a:r>
              <a:rPr lang="en-US" sz="2600" dirty="0">
                <a:latin typeface="Century Gothic" panose="020B0502020202020204" pitchFamily="34" charset="0"/>
              </a:rPr>
              <a:t>An enterprise activity </a:t>
            </a:r>
          </a:p>
          <a:p>
            <a:pPr marL="285750" indent="-285750">
              <a:buFont typeface="Arial" panose="020B0604020202020204" pitchFamily="34" charset="0"/>
              <a:buChar char="•"/>
            </a:pPr>
            <a:r>
              <a:rPr lang="en-GB" sz="2600" dirty="0">
                <a:latin typeface="Century Gothic" panose="020B0502020202020204" pitchFamily="34" charset="0"/>
              </a:rPr>
              <a:t>A visitor</a:t>
            </a:r>
          </a:p>
        </p:txBody>
      </p:sp>
    </p:spTree>
    <p:extLst>
      <p:ext uri="{BB962C8B-B14F-4D97-AF65-F5344CB8AC3E}">
        <p14:creationId xmlns:p14="http://schemas.microsoft.com/office/powerpoint/2010/main" val="3968524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73C3F-11A6-F7A1-3C6D-DE3E372F3DFF}"/>
              </a:ext>
            </a:extLst>
          </p:cNvPr>
          <p:cNvSpPr>
            <a:spLocks noGrp="1"/>
          </p:cNvSpPr>
          <p:nvPr>
            <p:ph idx="1"/>
          </p:nvPr>
        </p:nvSpPr>
        <p:spPr/>
        <p:txBody>
          <a:bodyPr/>
          <a:lstStyle/>
          <a:p>
            <a:r>
              <a:rPr lang="en-US" dirty="0">
                <a:latin typeface="Century Gothic" panose="020B0502020202020204" pitchFamily="34" charset="0"/>
              </a:rPr>
              <a:t>Our home learning has been thoughtfully designed to ensure that it is effective and fun. </a:t>
            </a:r>
          </a:p>
          <a:p>
            <a:r>
              <a:rPr lang="en-US" dirty="0">
                <a:latin typeface="Century Gothic" panose="020B0502020202020204" pitchFamily="34" charset="0"/>
              </a:rPr>
              <a:t>The focus is on practising key skills (reading, spelling and times tables). </a:t>
            </a:r>
          </a:p>
          <a:p>
            <a:r>
              <a:rPr lang="en-US" dirty="0">
                <a:latin typeface="Century Gothic" panose="020B0502020202020204" pitchFamily="34" charset="0"/>
              </a:rPr>
              <a:t>Teachers closely link homework to children’s current learning to ensure it is accessible and relevant to all. </a:t>
            </a:r>
          </a:p>
          <a:p>
            <a:pPr marL="0" indent="0">
              <a:buNone/>
            </a:pPr>
            <a:endParaRPr lang="en-GB" dirty="0">
              <a:latin typeface="Century Gothic" panose="020B0502020202020204" pitchFamily="34" charset="0"/>
            </a:endParaRPr>
          </a:p>
        </p:txBody>
      </p:sp>
      <p:sp>
        <p:nvSpPr>
          <p:cNvPr id="6" name="Title 4">
            <a:extLst>
              <a:ext uri="{FF2B5EF4-FFF2-40B4-BE49-F238E27FC236}">
                <a16:creationId xmlns:a16="http://schemas.microsoft.com/office/drawing/2014/main" id="{006D098F-9F46-2C16-81A3-977A2CD56D16}"/>
              </a:ext>
            </a:extLst>
          </p:cNvPr>
          <p:cNvSpPr>
            <a:spLocks noGrp="1"/>
          </p:cNvSpPr>
          <p:nvPr>
            <p:ph type="title"/>
          </p:nvPr>
        </p:nvSpPr>
        <p:spPr>
          <a:xfrm>
            <a:off x="2123728" y="692696"/>
            <a:ext cx="4896544" cy="576064"/>
          </a:xfrm>
        </p:spPr>
        <p:txBody>
          <a:bodyPr>
            <a:normAutofit/>
          </a:bodyPr>
          <a:lstStyle/>
          <a:p>
            <a:pPr algn="ctr"/>
            <a:r>
              <a:rPr lang="en-GB" sz="2800" b="1" dirty="0">
                <a:latin typeface="Century Gothic" panose="020B0502020202020204" pitchFamily="34" charset="0"/>
              </a:rPr>
              <a:t>Learning at home </a:t>
            </a:r>
          </a:p>
        </p:txBody>
      </p:sp>
    </p:spTree>
    <p:extLst>
      <p:ext uri="{BB962C8B-B14F-4D97-AF65-F5344CB8AC3E}">
        <p14:creationId xmlns:p14="http://schemas.microsoft.com/office/powerpoint/2010/main" val="3949626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E5BB0B-D297-85CF-485D-E80CFCBBC661}"/>
              </a:ext>
            </a:extLst>
          </p:cNvPr>
          <p:cNvSpPr>
            <a:spLocks noGrp="1"/>
          </p:cNvSpPr>
          <p:nvPr>
            <p:ph idx="1"/>
          </p:nvPr>
        </p:nvSpPr>
        <p:spPr>
          <a:xfrm>
            <a:off x="334825" y="1083149"/>
            <a:ext cx="6336704" cy="5328592"/>
          </a:xfrm>
        </p:spPr>
        <p:txBody>
          <a:bodyPr>
            <a:normAutofit fontScale="25000" lnSpcReduction="20000"/>
          </a:bodyPr>
          <a:lstStyle/>
          <a:p>
            <a:pPr>
              <a:lnSpc>
                <a:spcPct val="100000"/>
              </a:lnSpc>
            </a:pPr>
            <a:r>
              <a:rPr lang="en-US" sz="10400" dirty="0">
                <a:latin typeface="Century Gothic" panose="020B0502020202020204" pitchFamily="34" charset="0"/>
              </a:rPr>
              <a:t>Reading at home.</a:t>
            </a:r>
          </a:p>
          <a:p>
            <a:pPr marL="0" indent="0">
              <a:buNone/>
            </a:pPr>
            <a:r>
              <a:rPr lang="en-US" sz="10400" dirty="0">
                <a:latin typeface="Century Gothic" panose="020B0502020202020204" pitchFamily="34" charset="0"/>
              </a:rPr>
              <a:t>Your child will be sent home with a reading book matched to their reading level. It is important that they are listened to regularly and we ask that you do this at least 3x per week. Reading records should be signed to log this. </a:t>
            </a:r>
          </a:p>
          <a:p>
            <a:pPr marL="0" indent="0">
              <a:buNone/>
            </a:pPr>
            <a:endParaRPr lang="en-US" sz="10400" dirty="0">
              <a:latin typeface="Century Gothic" panose="020B0502020202020204" pitchFamily="34" charset="0"/>
            </a:endParaRPr>
          </a:p>
          <a:p>
            <a:r>
              <a:rPr lang="en-US" sz="10400" dirty="0">
                <a:latin typeface="Century Gothic" panose="020B0502020202020204" pitchFamily="34" charset="0"/>
              </a:rPr>
              <a:t>Spelling Books  </a:t>
            </a:r>
          </a:p>
          <a:p>
            <a:pPr marL="0" indent="0">
              <a:buNone/>
            </a:pPr>
            <a:r>
              <a:rPr lang="en-US" sz="10400" dirty="0">
                <a:latin typeface="Century Gothic" panose="020B0502020202020204" pitchFamily="34" charset="0"/>
              </a:rPr>
              <a:t>Every week, you child will bring home weekly spellings to </a:t>
            </a:r>
            <a:r>
              <a:rPr lang="en-US" sz="10400" dirty="0" err="1">
                <a:latin typeface="Century Gothic" panose="020B0502020202020204" pitchFamily="34" charset="0"/>
              </a:rPr>
              <a:t>practise</a:t>
            </a:r>
            <a:r>
              <a:rPr lang="en-US" sz="10400" dirty="0">
                <a:latin typeface="Century Gothic" panose="020B0502020202020204" pitchFamily="34" charset="0"/>
              </a:rPr>
              <a:t>, these will be tested on a Monday morning. </a:t>
            </a:r>
          </a:p>
          <a:p>
            <a:pPr marL="0" indent="0" algn="ctr">
              <a:buNone/>
            </a:pPr>
            <a:endParaRPr lang="en-US" dirty="0">
              <a:latin typeface="Century Gothic" panose="020B0502020202020204" pitchFamily="34" charset="0"/>
            </a:endParaRPr>
          </a:p>
        </p:txBody>
      </p:sp>
      <p:pic>
        <p:nvPicPr>
          <p:cNvPr id="1026" name="Picture 2">
            <a:extLst>
              <a:ext uri="{FF2B5EF4-FFF2-40B4-BE49-F238E27FC236}">
                <a16:creationId xmlns:a16="http://schemas.microsoft.com/office/drawing/2014/main" id="{AC8E97EB-D5FD-6DB1-92D2-77B4074749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30" t="17870" r="24466" b="13062"/>
          <a:stretch/>
        </p:blipFill>
        <p:spPr bwMode="auto">
          <a:xfrm>
            <a:off x="6660232" y="2492896"/>
            <a:ext cx="1693298" cy="230656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a:extLst>
              <a:ext uri="{FF2B5EF4-FFF2-40B4-BE49-F238E27FC236}">
                <a16:creationId xmlns:a16="http://schemas.microsoft.com/office/drawing/2014/main" id="{C7077226-8528-7AC6-BB29-D61646CE3461}"/>
              </a:ext>
            </a:extLst>
          </p:cNvPr>
          <p:cNvSpPr>
            <a:spLocks noGrp="1"/>
          </p:cNvSpPr>
          <p:nvPr>
            <p:ph type="title"/>
          </p:nvPr>
        </p:nvSpPr>
        <p:spPr>
          <a:xfrm>
            <a:off x="2483768" y="507085"/>
            <a:ext cx="4824536" cy="576064"/>
          </a:xfrm>
        </p:spPr>
        <p:txBody>
          <a:bodyPr>
            <a:normAutofit/>
          </a:bodyPr>
          <a:lstStyle/>
          <a:p>
            <a:r>
              <a:rPr lang="en-GB" sz="2800" b="1" dirty="0">
                <a:latin typeface="Century Gothic" panose="020B0502020202020204" pitchFamily="34" charset="0"/>
              </a:rPr>
              <a:t>Homework Expectations  </a:t>
            </a:r>
          </a:p>
        </p:txBody>
      </p:sp>
    </p:spTree>
    <p:extLst>
      <p:ext uri="{BB962C8B-B14F-4D97-AF65-F5344CB8AC3E}">
        <p14:creationId xmlns:p14="http://schemas.microsoft.com/office/powerpoint/2010/main" val="3863103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2AC109-659B-2801-696A-D9EBB7CA9640}"/>
              </a:ext>
            </a:extLst>
          </p:cNvPr>
          <p:cNvPicPr>
            <a:picLocks noChangeAspect="1"/>
          </p:cNvPicPr>
          <p:nvPr/>
        </p:nvPicPr>
        <p:blipFill>
          <a:blip r:embed="rId3"/>
          <a:stretch>
            <a:fillRect/>
          </a:stretch>
        </p:blipFill>
        <p:spPr>
          <a:xfrm>
            <a:off x="3660135" y="1112767"/>
            <a:ext cx="4855216" cy="2111599"/>
          </a:xfrm>
          <a:prstGeom prst="rect">
            <a:avLst/>
          </a:prstGeom>
        </p:spPr>
      </p:pic>
      <p:pic>
        <p:nvPicPr>
          <p:cNvPr id="7" name="Picture 6">
            <a:extLst>
              <a:ext uri="{FF2B5EF4-FFF2-40B4-BE49-F238E27FC236}">
                <a16:creationId xmlns:a16="http://schemas.microsoft.com/office/drawing/2014/main" id="{9A1BFD0E-5963-010E-2EF5-CA76C063C59B}"/>
              </a:ext>
            </a:extLst>
          </p:cNvPr>
          <p:cNvPicPr>
            <a:picLocks noChangeAspect="1"/>
          </p:cNvPicPr>
          <p:nvPr/>
        </p:nvPicPr>
        <p:blipFill>
          <a:blip r:embed="rId4"/>
          <a:stretch>
            <a:fillRect/>
          </a:stretch>
        </p:blipFill>
        <p:spPr>
          <a:xfrm>
            <a:off x="367441" y="3444613"/>
            <a:ext cx="4204559" cy="2118862"/>
          </a:xfrm>
          <a:prstGeom prst="rect">
            <a:avLst/>
          </a:prstGeom>
        </p:spPr>
      </p:pic>
      <p:sp>
        <p:nvSpPr>
          <p:cNvPr id="6" name="Title 4">
            <a:extLst>
              <a:ext uri="{FF2B5EF4-FFF2-40B4-BE49-F238E27FC236}">
                <a16:creationId xmlns:a16="http://schemas.microsoft.com/office/drawing/2014/main" id="{2A35AA28-7798-0E8C-CD35-B1DE7F0993AB}"/>
              </a:ext>
            </a:extLst>
          </p:cNvPr>
          <p:cNvSpPr>
            <a:spLocks noGrp="1"/>
          </p:cNvSpPr>
          <p:nvPr>
            <p:ph type="title"/>
          </p:nvPr>
        </p:nvSpPr>
        <p:spPr>
          <a:xfrm>
            <a:off x="628649" y="1266785"/>
            <a:ext cx="4824536" cy="576064"/>
          </a:xfrm>
        </p:spPr>
        <p:txBody>
          <a:bodyPr>
            <a:normAutofit/>
          </a:bodyPr>
          <a:lstStyle/>
          <a:p>
            <a:r>
              <a:rPr lang="en-GB" sz="2800" b="1" dirty="0">
                <a:latin typeface="Century Gothic" panose="020B0502020202020204" pitchFamily="34" charset="0"/>
              </a:rPr>
              <a:t>Spelling Shed</a:t>
            </a:r>
          </a:p>
        </p:txBody>
      </p:sp>
    </p:spTree>
    <p:extLst>
      <p:ext uri="{BB962C8B-B14F-4D97-AF65-F5344CB8AC3E}">
        <p14:creationId xmlns:p14="http://schemas.microsoft.com/office/powerpoint/2010/main" val="2367693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7DCBBC-0216-47DA-5066-BA2624C09449}"/>
              </a:ext>
            </a:extLst>
          </p:cNvPr>
          <p:cNvPicPr>
            <a:picLocks noChangeAspect="1"/>
          </p:cNvPicPr>
          <p:nvPr/>
        </p:nvPicPr>
        <p:blipFill>
          <a:blip r:embed="rId3"/>
          <a:stretch>
            <a:fillRect/>
          </a:stretch>
        </p:blipFill>
        <p:spPr>
          <a:xfrm>
            <a:off x="1187624" y="2204864"/>
            <a:ext cx="7109387" cy="3384376"/>
          </a:xfrm>
          <a:prstGeom prst="rect">
            <a:avLst/>
          </a:prstGeom>
        </p:spPr>
      </p:pic>
      <p:sp>
        <p:nvSpPr>
          <p:cNvPr id="2" name="Title 4">
            <a:extLst>
              <a:ext uri="{FF2B5EF4-FFF2-40B4-BE49-F238E27FC236}">
                <a16:creationId xmlns:a16="http://schemas.microsoft.com/office/drawing/2014/main" id="{07FDA83D-EAC6-832D-E1DB-1007C4EED428}"/>
              </a:ext>
            </a:extLst>
          </p:cNvPr>
          <p:cNvSpPr>
            <a:spLocks noGrp="1"/>
          </p:cNvSpPr>
          <p:nvPr>
            <p:ph type="title"/>
          </p:nvPr>
        </p:nvSpPr>
        <p:spPr>
          <a:xfrm>
            <a:off x="1194342" y="980728"/>
            <a:ext cx="4824536" cy="576064"/>
          </a:xfrm>
        </p:spPr>
        <p:txBody>
          <a:bodyPr>
            <a:normAutofit/>
          </a:bodyPr>
          <a:lstStyle/>
          <a:p>
            <a:r>
              <a:rPr lang="en-GB" sz="2800" b="1" dirty="0">
                <a:latin typeface="Century Gothic" panose="020B0502020202020204" pitchFamily="34" charset="0"/>
              </a:rPr>
              <a:t>TT Rockstars  </a:t>
            </a:r>
          </a:p>
        </p:txBody>
      </p:sp>
    </p:spTree>
    <p:extLst>
      <p:ext uri="{BB962C8B-B14F-4D97-AF65-F5344CB8AC3E}">
        <p14:creationId xmlns:p14="http://schemas.microsoft.com/office/powerpoint/2010/main" val="3948221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574" y="476672"/>
            <a:ext cx="8229600" cy="792088"/>
          </a:xfrm>
        </p:spPr>
        <p:txBody>
          <a:bodyPr>
            <a:normAutofit/>
          </a:bodyPr>
          <a:lstStyle/>
          <a:p>
            <a:pPr algn="ctr"/>
            <a:r>
              <a:rPr lang="en-GB" sz="2800" b="1" dirty="0">
                <a:latin typeface="Century Gothic" panose="020B0502020202020204" pitchFamily="34" charset="0"/>
              </a:rPr>
              <a:t>Communication </a:t>
            </a:r>
          </a:p>
        </p:txBody>
      </p:sp>
      <p:sp>
        <p:nvSpPr>
          <p:cNvPr id="3" name="Content Placeholder 2"/>
          <p:cNvSpPr>
            <a:spLocks noGrp="1"/>
          </p:cNvSpPr>
          <p:nvPr>
            <p:ph idx="1"/>
          </p:nvPr>
        </p:nvSpPr>
        <p:spPr>
          <a:xfrm>
            <a:off x="453574" y="1458808"/>
            <a:ext cx="8229600" cy="4922520"/>
          </a:xfrm>
        </p:spPr>
        <p:txBody>
          <a:bodyPr>
            <a:noAutofit/>
          </a:bodyPr>
          <a:lstStyle/>
          <a:p>
            <a:pPr>
              <a:defRPr/>
            </a:pPr>
            <a:r>
              <a:rPr lang="en-GB" altLang="en-US" dirty="0">
                <a:latin typeface="Century Gothic" panose="020B0502020202020204" pitchFamily="34" charset="0"/>
              </a:rPr>
              <a:t>All communication should go through the school office, preferably by Email for all non-urgent issues. </a:t>
            </a:r>
          </a:p>
          <a:p>
            <a:pPr>
              <a:defRPr/>
            </a:pPr>
            <a:endParaRPr lang="en-GB" altLang="en-US" dirty="0">
              <a:latin typeface="Century Gothic" panose="020B0502020202020204" pitchFamily="34" charset="0"/>
            </a:endParaRPr>
          </a:p>
          <a:p>
            <a:pPr>
              <a:defRPr/>
            </a:pPr>
            <a:r>
              <a:rPr lang="en-GB" altLang="en-US" dirty="0">
                <a:latin typeface="Century Gothic" panose="020B0502020202020204" pitchFamily="34" charset="0"/>
              </a:rPr>
              <a:t>Staff will acknowledge the email within 2 days, and a full response will follow as per the home-school communication policy.  </a:t>
            </a:r>
          </a:p>
          <a:p>
            <a:pPr>
              <a:defRPr/>
            </a:pPr>
            <a:endParaRPr lang="en-GB" altLang="en-US" dirty="0">
              <a:latin typeface="Century Gothic" panose="020B0502020202020204" pitchFamily="34" charset="0"/>
            </a:endParaRPr>
          </a:p>
          <a:p>
            <a:pPr>
              <a:defRPr/>
            </a:pPr>
            <a:r>
              <a:rPr lang="en-GB" altLang="en-US" dirty="0">
                <a:latin typeface="Century Gothic" panose="020B0502020202020204" pitchFamily="34" charset="0"/>
              </a:rPr>
              <a:t>We may contact you through emails and messages on MCAS (My Child At School) Please ensure your push notifications are allowed to receive your notifications.</a:t>
            </a:r>
          </a:p>
        </p:txBody>
      </p:sp>
    </p:spTree>
    <p:extLst>
      <p:ext uri="{BB962C8B-B14F-4D97-AF65-F5344CB8AC3E}">
        <p14:creationId xmlns:p14="http://schemas.microsoft.com/office/powerpoint/2010/main" val="30764631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1045</TotalTime>
  <Words>1945</Words>
  <Application>Microsoft Office PowerPoint</Application>
  <PresentationFormat>On-screen Show (4:3)</PresentationFormat>
  <Paragraphs>250</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Century Gothic</vt:lpstr>
      <vt:lpstr>Constantia</vt:lpstr>
      <vt:lpstr>Wingdings 2</vt:lpstr>
      <vt:lpstr>Flow</vt:lpstr>
      <vt:lpstr>St Michaels and All Angels Curriculum Evening 2026   </vt:lpstr>
      <vt:lpstr>PowerPoint Presentation</vt:lpstr>
      <vt:lpstr>PowerPoint Presentation</vt:lpstr>
      <vt:lpstr>PowerPoint Presentation</vt:lpstr>
      <vt:lpstr>Reading:  Meeting Year 4 Expectations</vt:lpstr>
      <vt:lpstr>Writing:  Meeting Year 4 Expectations</vt:lpstr>
      <vt:lpstr>PowerPoint Presentation</vt:lpstr>
      <vt:lpstr>PowerPoint Presentation</vt:lpstr>
      <vt:lpstr>Maths: ‘Must Dos’ by the end of Year 4</vt:lpstr>
      <vt:lpstr>PowerPoint Presentation</vt:lpstr>
      <vt:lpstr>PowerPoint Presentation</vt:lpstr>
      <vt:lpstr>PSHCE</vt:lpstr>
      <vt:lpstr>Assessment </vt:lpstr>
      <vt:lpstr>20 Things to do at St Michaels’</vt:lpstr>
      <vt:lpstr>Learning at home </vt:lpstr>
      <vt:lpstr>Homework Expectations  </vt:lpstr>
      <vt:lpstr>Spelling Shed</vt:lpstr>
      <vt:lpstr>TT Rockstars  </vt:lpstr>
      <vt:lpstr>Communication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Year 2 Expectations</dc:title>
  <dc:creator>Chloe Shields</dc:creator>
  <cp:lastModifiedBy>Louis Barker</cp:lastModifiedBy>
  <cp:revision>48</cp:revision>
  <cp:lastPrinted>2024-09-11T12:48:15Z</cp:lastPrinted>
  <dcterms:created xsi:type="dcterms:W3CDTF">2016-09-12T12:56:44Z</dcterms:created>
  <dcterms:modified xsi:type="dcterms:W3CDTF">2026-09-16T15:47:03Z</dcterms:modified>
</cp:coreProperties>
</file>