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5"/>
  </p:notesMasterIdLst>
  <p:sldIdLst>
    <p:sldId id="266" r:id="rId2"/>
    <p:sldId id="300" r:id="rId3"/>
    <p:sldId id="275" r:id="rId4"/>
    <p:sldId id="279" r:id="rId5"/>
    <p:sldId id="286" r:id="rId6"/>
    <p:sldId id="287" r:id="rId7"/>
    <p:sldId id="288" r:id="rId8"/>
    <p:sldId id="289" r:id="rId9"/>
    <p:sldId id="290" r:id="rId10"/>
    <p:sldId id="291" r:id="rId11"/>
    <p:sldId id="295" r:id="rId12"/>
    <p:sldId id="292" r:id="rId13"/>
    <p:sldId id="293" r:id="rId14"/>
    <p:sldId id="265" r:id="rId15"/>
    <p:sldId id="306" r:id="rId16"/>
    <p:sldId id="303" r:id="rId17"/>
    <p:sldId id="304" r:id="rId18"/>
    <p:sldId id="305" r:id="rId19"/>
    <p:sldId id="297" r:id="rId20"/>
    <p:sldId id="298" r:id="rId21"/>
    <p:sldId id="299" r:id="rId22"/>
    <p:sldId id="296" r:id="rId23"/>
    <p:sldId id="27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106" d="100"/>
          <a:sy n="106" d="100"/>
        </p:scale>
        <p:origin x="180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3CAEC-1F3F-4C54-8FE1-A17532A2CA3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E526C-1A33-4840-A014-C745F2633B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488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27B322-BE3C-4158-A37C-612C2FFEA583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6359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cid:FBA51BF5-08CA-4D17-AEAA-FC9D577C44CB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1297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>
                <a:latin typeface="Century Gothic" panose="020B0502020202020204" pitchFamily="34" charset="0"/>
              </a:rPr>
              <a:t>St Michaels and All Angels Curriculum Evening 2026</a:t>
            </a:r>
            <a:br>
              <a:rPr lang="en-GB" sz="3200" b="1" dirty="0">
                <a:latin typeface="Century Gothic" panose="020B0502020202020204" pitchFamily="34" charset="0"/>
              </a:rPr>
            </a:br>
            <a:br>
              <a:rPr lang="en-GB" sz="3200" b="1" dirty="0">
                <a:latin typeface="Century Gothic" panose="020B0502020202020204" pitchFamily="34" charset="0"/>
              </a:rPr>
            </a:br>
            <a:br>
              <a:rPr lang="en-GB" sz="3200" b="1" dirty="0">
                <a:latin typeface="Century Gothic" panose="020B0502020202020204" pitchFamily="34" charset="0"/>
              </a:rPr>
            </a:b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523" y="3448236"/>
            <a:ext cx="8229600" cy="3221124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pPr algn="ctr"/>
            <a:endParaRPr lang="en-GB" sz="3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en-GB" sz="96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GB" sz="96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Welcome to Year 6! </a:t>
            </a:r>
          </a:p>
          <a:p>
            <a:pPr marL="0" indent="0" algn="ctr">
              <a:buNone/>
            </a:pPr>
            <a:endParaRPr lang="en-GB" sz="96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GB" sz="96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Mrs Piper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4097" name="232bcb39-68ec-4b4a-924a-89c405bc9aad" descr="cid:FBA51BF5-08CA-4D17-AEAA-FC9D577C44CB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678979"/>
            <a:ext cx="1052513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76470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365F91"/>
                </a:solidFill>
                <a:effectLst/>
                <a:latin typeface="Century Gothic" pitchFamily="34" charset="0"/>
                <a:ea typeface="Times New Roman" pitchFamily="18" charset="0"/>
                <a:cs typeface="Arial" pitchFamily="34" charset="0"/>
              </a:rPr>
              <a:t>ST MICHAEL &amp; ALL ANGELS C. E. (FOUNDATION) PRIMARY </a:t>
            </a:r>
            <a:endParaRPr kumimoji="0" lang="en-GB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365F91"/>
                </a:solidFill>
                <a:effectLst/>
                <a:latin typeface="Century Gothic" pitchFamily="34" charset="0"/>
                <a:ea typeface="Times New Roman" pitchFamily="18" charset="0"/>
                <a:cs typeface="Arial" pitchFamily="34" charset="0"/>
              </a:rPr>
              <a:t>AND PRE-SCHOOL</a:t>
            </a: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829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521A08-FF29-355E-C8AD-75C8F0F10C5F}"/>
              </a:ext>
            </a:extLst>
          </p:cNvPr>
          <p:cNvSpPr txBox="1"/>
          <p:nvPr/>
        </p:nvSpPr>
        <p:spPr>
          <a:xfrm>
            <a:off x="468006" y="1901961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These are the staff working in Year 6 this year.</a:t>
            </a: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061F960-E357-5BAA-BF7F-F3FEFA816A67}"/>
              </a:ext>
            </a:extLst>
          </p:cNvPr>
          <p:cNvSpPr>
            <a:spLocks noGrp="1"/>
          </p:cNvSpPr>
          <p:nvPr/>
        </p:nvSpPr>
        <p:spPr>
          <a:xfrm>
            <a:off x="2275360" y="827077"/>
            <a:ext cx="4239928" cy="1155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4000" b="1" u="sng" dirty="0">
                <a:solidFill>
                  <a:schemeClr val="tx1"/>
                </a:solidFill>
                <a:latin typeface="Century Gothic" panose="020B0502020202020204" pitchFamily="34" charset="0"/>
              </a:rPr>
              <a:t>Our Staff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276AA6-D982-CC24-0936-BF5B76312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17"/>
          <a:stretch/>
        </p:blipFill>
        <p:spPr>
          <a:xfrm>
            <a:off x="3252324" y="2690429"/>
            <a:ext cx="2435696" cy="32656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BB02A6-6827-090D-E450-0A52520556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579" y="2805774"/>
            <a:ext cx="2520280" cy="31503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329EBD-6409-4928-447F-76E160F8D5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69" y="2911504"/>
            <a:ext cx="2435696" cy="30446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CC743C4-F0DC-75D9-20BA-910398AFE42F}"/>
              </a:ext>
            </a:extLst>
          </p:cNvPr>
          <p:cNvSpPr txBox="1"/>
          <p:nvPr/>
        </p:nvSpPr>
        <p:spPr>
          <a:xfrm>
            <a:off x="882213" y="6074109"/>
            <a:ext cx="1409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Century Gothic" panose="020B0502020202020204" pitchFamily="34" charset="0"/>
              </a:rPr>
              <a:t>Mrs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Nalton</a:t>
            </a: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FB952B-BB41-3827-866B-12708E7C219B}"/>
              </a:ext>
            </a:extLst>
          </p:cNvPr>
          <p:cNvSpPr txBox="1"/>
          <p:nvPr/>
        </p:nvSpPr>
        <p:spPr>
          <a:xfrm>
            <a:off x="3690620" y="6074109"/>
            <a:ext cx="1409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Century Gothic" panose="020B0502020202020204" pitchFamily="34" charset="0"/>
              </a:rPr>
              <a:t>Mrs</a:t>
            </a:r>
            <a:r>
              <a:rPr lang="en-US" dirty="0">
                <a:latin typeface="Century Gothic" panose="020B0502020202020204" pitchFamily="34" charset="0"/>
              </a:rPr>
              <a:t> Piper</a:t>
            </a: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6A4C0B-B7DC-14CA-C464-F64E009EE899}"/>
              </a:ext>
            </a:extLst>
          </p:cNvPr>
          <p:cNvSpPr txBox="1"/>
          <p:nvPr/>
        </p:nvSpPr>
        <p:spPr>
          <a:xfrm>
            <a:off x="6819624" y="6074109"/>
            <a:ext cx="156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Miss Hobson</a:t>
            </a:r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977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2452036" y="787017"/>
            <a:ext cx="4239928" cy="1155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4000" b="1" u="sng" dirty="0">
                <a:solidFill>
                  <a:schemeClr val="tx1"/>
                </a:solidFill>
                <a:latin typeface="Century Gothic" panose="020B0502020202020204" pitchFamily="34" charset="0"/>
              </a:rPr>
              <a:t>School Values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66" y="2960725"/>
            <a:ext cx="1604066" cy="1375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038" y="2393260"/>
            <a:ext cx="1477203" cy="141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299" y="793995"/>
            <a:ext cx="1078657" cy="1808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721" y="2877604"/>
            <a:ext cx="1611863" cy="1338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046" y="985997"/>
            <a:ext cx="1243991" cy="152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867" y="2062335"/>
            <a:ext cx="1088965" cy="1500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7BDEEB-55CC-72C8-6AC1-CF3D3D8C18E0}"/>
              </a:ext>
            </a:extLst>
          </p:cNvPr>
          <p:cNvSpPr txBox="1"/>
          <p:nvPr/>
        </p:nvSpPr>
        <p:spPr>
          <a:xfrm>
            <a:off x="812564" y="4915115"/>
            <a:ext cx="751887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u="sng" dirty="0">
                <a:effectLst/>
                <a:latin typeface="Century Gothic" panose="020B0502020202020204" pitchFamily="34" charset="0"/>
              </a:rPr>
              <a:t>School Vision</a:t>
            </a:r>
            <a:endParaRPr lang="en-US" sz="4000" b="1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 </a:t>
            </a:r>
          </a:p>
          <a:p>
            <a:pPr algn="ctr"/>
            <a:r>
              <a:rPr lang="en-US" dirty="0">
                <a:latin typeface="Century Gothic" panose="020B0502020202020204" pitchFamily="34" charset="0"/>
              </a:rPr>
              <a:t>Curious minds, resilient learners, compassionate community.</a:t>
            </a:r>
          </a:p>
          <a:p>
            <a:pPr algn="ctr"/>
            <a:r>
              <a:rPr lang="en-US" dirty="0">
                <a:latin typeface="Century Gothic" panose="020B0502020202020204" pitchFamily="34" charset="0"/>
              </a:rPr>
              <a:t>Be strong and courageous (Joshua 1:9)</a:t>
            </a:r>
          </a:p>
        </p:txBody>
      </p:sp>
    </p:spTree>
    <p:extLst>
      <p:ext uri="{BB962C8B-B14F-4D97-AF65-F5344CB8AC3E}">
        <p14:creationId xmlns:p14="http://schemas.microsoft.com/office/powerpoint/2010/main" val="1354178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44824"/>
            <a:ext cx="8229600" cy="1728192"/>
          </a:xfrm>
        </p:spPr>
        <p:txBody>
          <a:bodyPr>
            <a:noAutofit/>
          </a:bodyPr>
          <a:lstStyle/>
          <a:p>
            <a:pPr algn="ctr"/>
            <a:r>
              <a:rPr lang="en-GB" sz="4000" b="1" dirty="0">
                <a:latin typeface="Century Gothic" panose="020B0502020202020204" pitchFamily="34" charset="0"/>
              </a:rPr>
              <a:t>What are the expectations in Year 6 and what do we learn?</a:t>
            </a:r>
            <a:br>
              <a:rPr lang="en-GB" sz="4400" b="1" dirty="0"/>
            </a:br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2303701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539552" y="1124744"/>
            <a:ext cx="822960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100" b="1" dirty="0">
                <a:latin typeface="Century Gothic" pitchFamily="34" charset="0"/>
              </a:rPr>
              <a:t>Year 6 objectives: Reading</a:t>
            </a:r>
            <a:br>
              <a:rPr lang="en-GB" sz="2800" b="1" dirty="0">
                <a:latin typeface="Century Gothic" pitchFamily="34" charset="0"/>
              </a:rPr>
            </a:br>
            <a:endParaRPr lang="en-GB" sz="2800" b="1" dirty="0">
              <a:latin typeface="Century Gothic" pitchFamily="34" charset="0"/>
            </a:endParaRPr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22603046"/>
              </p:ext>
            </p:extLst>
          </p:nvPr>
        </p:nvGraphicFramePr>
        <p:xfrm>
          <a:off x="395536" y="1916832"/>
          <a:ext cx="8352928" cy="3603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2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32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WORD</a:t>
                      </a:r>
                      <a:r>
                        <a:rPr lang="en-GB" sz="1800" b="1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READING</a:t>
                      </a:r>
                      <a:endParaRPr lang="en-GB" sz="18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935">
                <a:tc>
                  <a:txBody>
                    <a:bodyPr/>
                    <a:lstStyle/>
                    <a:p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Apply phonic knowledge and skills  to</a:t>
                      </a:r>
                      <a:r>
                        <a:rPr lang="en-GB" sz="1800" b="1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read unfamiliar</a:t>
                      </a:r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words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2185"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Apply knowledge of root words, prefixes and suffixes to read aloud and to understand the meaning of </a:t>
                      </a:r>
                      <a:r>
                        <a:rPr lang="en-GB" sz="18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unfamiliar words.</a:t>
                      </a: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19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Read further exception words, noting the unusual correspondences between spelling and sound, and where these occur in the word.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209">
                <a:tc>
                  <a:txBody>
                    <a:bodyPr/>
                    <a:lstStyle/>
                    <a:p>
                      <a:pPr lvl="0"/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Attempt pronunciation of unfamiliar words drawing on prior knowledge of similar looking words.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7033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8699339"/>
              </p:ext>
            </p:extLst>
          </p:nvPr>
        </p:nvGraphicFramePr>
        <p:xfrm>
          <a:off x="116071" y="135711"/>
          <a:ext cx="4320480" cy="6586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04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COMPREHENSION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5539">
                <a:tc>
                  <a:txBody>
                    <a:bodyPr/>
                    <a:lstStyle/>
                    <a:p>
                      <a:pPr lvl="0"/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Maintain positive attitudes to reading and understanding of what they read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267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Read and discuss an increasingly wide range of fiction, poetry, plays, non-fiction and reference books or textbooks.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4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Read books that are structured in different ways.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 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0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Read for a range of purposes.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57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Become familiar with a wide range of books, including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modern fiction, fiction from our literary heritage, and books from other cultures and traditions.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2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Recommend books that they have read to their peers, giving reasons for their choices.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92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Identify and discuss themes in a range of writing and across longer texts.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32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Identify and discuss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 the conventions of different text types.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3251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Make comparisons within and across books.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92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Learn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a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range of poetry by heart. For example, narrative verse, sonnet.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257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Prepare poems and plays  to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read aloud and to perform, showing understanding through intonation, tone, volume and action.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8" name="Content Placeholder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9728942"/>
              </p:ext>
            </p:extLst>
          </p:nvPr>
        </p:nvGraphicFramePr>
        <p:xfrm>
          <a:off x="4698885" y="316524"/>
          <a:ext cx="4320478" cy="63896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3631">
                <a:tc>
                  <a:txBody>
                    <a:bodyPr/>
                    <a:lstStyle/>
                    <a:p>
                      <a:pPr lvl="0"/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Understand books read independently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808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Check that the book is meaningful and discuss what has been understood.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964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Use meaning-making strategies to explore the meaning of unfamiliar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 words and figurative and idiomatic language in context.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0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Ask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questions to extend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understanding.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9964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Draw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inferences such as inferring characters' feelings, thoughts and motives from their actions and develop explanations.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8319">
                <a:tc>
                  <a:txBody>
                    <a:bodyPr/>
                    <a:lstStyle/>
                    <a:p>
                      <a:pPr marL="78740" marR="11176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34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Predict what might happen from details stated and implied from across a text.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3417">
                <a:tc>
                  <a:txBody>
                    <a:bodyPr/>
                    <a:lstStyle/>
                    <a:p>
                      <a:pPr marL="78740" marR="321310">
                        <a:lnSpc>
                          <a:spcPct val="120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Summarise the main ideas drawn from more than one paragraph, identifying key details that support the main ideas.</a:t>
                      </a:r>
                      <a:endParaRPr lang="en-GB" sz="1400" dirty="0">
                        <a:effectLst/>
                        <a:latin typeface="Century Gothic" panose="020B0502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33417">
                <a:tc>
                  <a:txBody>
                    <a:bodyPr/>
                    <a:lstStyle/>
                    <a:p>
                      <a:pPr marL="78740" marR="321310">
                        <a:lnSpc>
                          <a:spcPct val="120000"/>
                        </a:lnSpc>
                        <a:spcBef>
                          <a:spcPts val="225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entury Gothic" panose="020B0502020202020204" pitchFamily="34" charset="0"/>
                          <a:ea typeface="Times New Roman"/>
                          <a:cs typeface="Times New Roman"/>
                        </a:rPr>
                        <a:t>Identify and explain the effect of the context  on a text. For example, historical, geographical.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85074">
                <a:tc>
                  <a:txBody>
                    <a:bodyPr/>
                    <a:lstStyle/>
                    <a:p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I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dentify and explain how language, structure and    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 presentation  contribute to the meaning of a text.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2596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9071906"/>
              </p:ext>
            </p:extLst>
          </p:nvPr>
        </p:nvGraphicFramePr>
        <p:xfrm>
          <a:off x="179512" y="89096"/>
          <a:ext cx="4392488" cy="6679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Discuss and evaluate how authors use language,  </a:t>
                      </a:r>
                    </a:p>
                    <a:p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including figurative language, considering the </a:t>
                      </a:r>
                    </a:p>
                    <a:p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impact on the reader.</a:t>
                      </a:r>
                    </a:p>
                  </a:txBody>
                  <a:tcPr marL="0" marR="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864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Identify and comment on writer’s  choice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 of language.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864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Identify  and explain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 how writers use grammatical features for effect .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 For example, the use of short sentences to build tension.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864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Show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 awareness of the writers’ craft by commenting on use of language, grammatical features and structure of texts.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Participate in discussions about books that are read to them and those they can read for themselves, building on their own and others’ ideas and challenging views courteously.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Express a personal point of view about a text, giving reasons linked to evidence from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 texts.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7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Raise queries about texts.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Make connections between other similar texts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, prior knowledge and experience and explain the links.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Compare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 different versions of texts and explain the differences and similarities.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Listen to others’ ideas and opinions about a text.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Build on others’ ideas and opinions about a text in discussion.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10" name="Content Placeholder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3081340"/>
              </p:ext>
            </p:extLst>
          </p:nvPr>
        </p:nvGraphicFramePr>
        <p:xfrm>
          <a:off x="4839417" y="361592"/>
          <a:ext cx="4139952" cy="6134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9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6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Explain and discuss their understanding of what they have read, including through formal presentations and debates, maintaining a focus on the topic and using notes where necessary.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Explain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the main purpose of a text and summarise it.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Present and explain the author’s viewpoint in a text.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Present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a personal point of view based on what has been read.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3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Present a counter-argument in response to others’ points of view.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Provide reasoned justifications for their views.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3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Explain a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personal point of view, giving reasons and evidence from text.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3136"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Distinguish between statements of fact and opinion.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3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Retrieve, record and present information from non-fiction. collate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3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Find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 relevant information and evidence from a range of texts.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3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Record, collate and organise information or evidence appropriately.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117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3184" y="692696"/>
            <a:ext cx="8229600" cy="576064"/>
          </a:xfrm>
        </p:spPr>
        <p:txBody>
          <a:bodyPr>
            <a:normAutofit/>
          </a:bodyPr>
          <a:lstStyle/>
          <a:p>
            <a:pPr algn="ctr"/>
            <a:r>
              <a:rPr lang="en-GB" sz="2800" b="1" dirty="0">
                <a:latin typeface="Century Gothic" pitchFamily="34" charset="0"/>
              </a:rPr>
              <a:t>Year 6 Objectives: Writing</a:t>
            </a:r>
          </a:p>
        </p:txBody>
      </p:sp>
      <p:graphicFrame>
        <p:nvGraphicFramePr>
          <p:cNvPr id="5" name="Content Placeholder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9285955"/>
              </p:ext>
            </p:extLst>
          </p:nvPr>
        </p:nvGraphicFramePr>
        <p:xfrm>
          <a:off x="179512" y="1484784"/>
          <a:ext cx="4248472" cy="5301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13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TRANSCRIPTION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928">
                <a:tc>
                  <a:txBody>
                    <a:bodyPr/>
                    <a:lstStyle/>
                    <a:p>
                      <a:pPr lvl="0"/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Know</a:t>
                      </a:r>
                      <a:r>
                        <a:rPr lang="en-GB" sz="1400" b="1" kern="1200" baseline="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 how to: </a:t>
                      </a:r>
                      <a:endParaRPr lang="en-GB" sz="1400" b="1" kern="1200" dirty="0">
                        <a:solidFill>
                          <a:schemeClr val="dk1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4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Convert verbs into nouns by adding suffixes. For example, tion, ure.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414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Distinguish between homophones and other words which are often confused.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4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Spell identified commonly misspelt words from Year 5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and 6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word list.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4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Understand that the spelling of some words needs to be learnt specifically.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2414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Use dictionaries to check the spelling and meaning of words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2414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Use the first three or four letters of a word to check spelling, meaning or both of these in a dictionary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13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Use a thesaurus.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13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Use a range of spelling strategies.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7" name="Content Placeholder 1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20031445"/>
              </p:ext>
            </p:extLst>
          </p:nvPr>
        </p:nvGraphicFramePr>
        <p:xfrm>
          <a:off x="5004048" y="2226890"/>
          <a:ext cx="3744416" cy="38174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4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Handwriting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Write</a:t>
                      </a:r>
                      <a:r>
                        <a:rPr lang="en-GB" sz="1400" b="1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legibly fluently and with increasing speed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Choose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which shape of a letter to use when given choices and deciding, as part of their personal style, whether or not to join specific letters.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8448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Choose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the writing implement that is best suited for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 task (e.g. quick notes, letters).</a:t>
                      </a:r>
                      <a:endParaRPr lang="en-GB" sz="1400" b="0" kern="1200" baseline="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07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0848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094401"/>
              </p:ext>
            </p:extLst>
          </p:nvPr>
        </p:nvGraphicFramePr>
        <p:xfrm>
          <a:off x="161292" y="100208"/>
          <a:ext cx="4752528" cy="665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2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COMPOSITION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240">
                <a:tc>
                  <a:txBody>
                    <a:bodyPr/>
                    <a:lstStyle/>
                    <a:p>
                      <a:pPr lvl="0"/>
                      <a:r>
                        <a:rPr lang="en-GB" sz="1400" b="1" kern="1200" baseline="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Plan writing.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Identify the audience for and purpose of the writing.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Select the appropriate form and register for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the audience and purpose of the writing.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456">
                <a:tc>
                  <a:txBody>
                    <a:bodyPr/>
                    <a:lstStyle/>
                    <a:p>
                      <a:pPr lvl="0"/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Note and develop initial ideas.</a:t>
                      </a:r>
                      <a:endParaRPr lang="en-GB" sz="1400" b="0" kern="1200" dirty="0">
                        <a:solidFill>
                          <a:schemeClr val="dk1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456">
                <a:tc>
                  <a:txBody>
                    <a:bodyPr/>
                    <a:lstStyle/>
                    <a:p>
                      <a:pPr lvl="0"/>
                      <a:r>
                        <a:rPr lang="en-GB" sz="1400" b="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Use knowledge of the writer’s craft from their reading.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8456">
                <a:tc>
                  <a:txBody>
                    <a:bodyPr/>
                    <a:lstStyle/>
                    <a:p>
                      <a:pPr lvl="0"/>
                      <a:r>
                        <a:rPr lang="en-GB" sz="1400" b="0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Use knowledge from research.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1784"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Draft</a:t>
                      </a:r>
                      <a:r>
                        <a:rPr lang="en-GB" sz="1400" b="1" kern="1200" baseline="0" dirty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 and write</a:t>
                      </a:r>
                      <a:endParaRPr lang="en-GB" sz="1400" b="1" kern="1200" dirty="0">
                        <a:solidFill>
                          <a:schemeClr val="dk1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3928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Use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the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appropriate grammar and vocabulary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for the audience and purpose.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352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Understand how grammar and vocabulary choices can change and enhance meaning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to impact on the reader.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39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 narratives,  integrate description of settings, characters and atmosphere and dialogue to convey character and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advance the action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3928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Précis longer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passages,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conveying key information.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39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Use a wide range of devices to build cohesion within and across paragraphs.</a:t>
                      </a:r>
                      <a:endParaRPr lang="en-GB" sz="1400" b="0" kern="1200" dirty="0">
                        <a:solidFill>
                          <a:schemeClr val="dk1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3928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Use organisational and presentational devices to structure text and to guide the reader.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For example -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headings, bullet points, underlining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9" name="Content Placeholder 1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06008895"/>
              </p:ext>
            </p:extLst>
          </p:nvPr>
        </p:nvGraphicFramePr>
        <p:xfrm>
          <a:off x="5220072" y="85854"/>
          <a:ext cx="3762636" cy="6672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2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24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Evaluate</a:t>
                      </a:r>
                      <a:r>
                        <a:rPr lang="en-GB" sz="1400" b="1" kern="12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and edit</a:t>
                      </a: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955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Assess the effectiveness of their own and others’ writing.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9114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Suggest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changes to vocabulary, grammar and punctuation to enhance effects and clarify meaning.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955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Ensure the consistent and correct use of tense throughout a piece of writing.</a:t>
                      </a:r>
                      <a:endParaRPr lang="en-GB" sz="1400" kern="1200" baseline="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9114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Ensure correct subject and verb agreement when using singular and plural.</a:t>
                      </a:r>
                      <a:endParaRPr lang="en-GB" sz="1400" kern="1200" baseline="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955">
                <a:tc>
                  <a:txBody>
                    <a:bodyPr/>
                    <a:lstStyle/>
                    <a:p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Distinguish between the language of speech and writing.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891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Distinguish between the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correct subject and verb agreement when using singular and plural.</a:t>
                      </a:r>
                      <a:endParaRPr lang="en-GB" sz="1400" kern="1200" baseline="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891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Distinguish between the language of speech and writing and choose the appropriate register.</a:t>
                      </a:r>
                      <a:endParaRPr lang="en-GB" sz="1400" kern="1200" baseline="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8955"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Proof-read for spelling</a:t>
                      </a:r>
                      <a:r>
                        <a:rPr lang="en-GB" sz="1400" b="1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and punctuation errors.</a:t>
                      </a:r>
                      <a:endParaRPr lang="en-GB" sz="1400" b="1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58258"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Perform their own compositions, using appropriate intonation, volume, and movement so that meaning is clear.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5711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ontent Placeholder 1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18115626"/>
              </p:ext>
            </p:extLst>
          </p:nvPr>
        </p:nvGraphicFramePr>
        <p:xfrm>
          <a:off x="179510" y="456296"/>
          <a:ext cx="5112570" cy="6213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68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VOCABULARY,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  <a:latin typeface="Century Gothic" pitchFamily="34" charset="0"/>
                        </a:rPr>
                        <a:t> PUNCTUATION AND  GRAMMAR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663"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Develop</a:t>
                      </a:r>
                      <a:r>
                        <a:rPr lang="en-GB" sz="1400" b="1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understanding of grammatical features</a:t>
                      </a:r>
                      <a:endParaRPr lang="en-GB" sz="1400" b="1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4795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Recognise the difference between vocabulary and structures that are appropriate for formal  and informal speech and writing, including subjunctive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4357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Use the subjunctive where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appropriate in formal writing and speech. For example - </a:t>
                      </a:r>
                      <a:r>
                        <a:rPr lang="en-GB" sz="1400" i="1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If I were to insist, It is essential that he be available.</a:t>
                      </a:r>
                      <a:endParaRPr lang="en-GB" sz="1400" i="1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3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Use passive verbs to affect the presentation of information in a sentence.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3920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Use expanded noun phrases to convey complicated information concisely.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6855"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Indicate</a:t>
                      </a:r>
                      <a:r>
                        <a:rPr lang="en-GB" sz="1400" b="1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grammatical features with punctuation</a:t>
                      </a:r>
                      <a:endParaRPr lang="en-GB" sz="1400" b="1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2607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Use hyphens to avoid ambiguity.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3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Use semi-colons, colons or dashes to mark boundaries between main clauses.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93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Use a colon to introduce a list.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68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Punctuate bullet points consistently.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9" name="Content Placeholder 1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35767892"/>
              </p:ext>
            </p:extLst>
          </p:nvPr>
        </p:nvGraphicFramePr>
        <p:xfrm>
          <a:off x="5724128" y="908720"/>
          <a:ext cx="3240362" cy="29089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18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Use</a:t>
                      </a:r>
                      <a:r>
                        <a:rPr lang="en-GB" sz="1400" b="1" kern="12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the terminology: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Century Gothic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83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entury Gothic"/>
                          <a:ea typeface="Calibri"/>
                          <a:cs typeface="ArialMT"/>
                        </a:rPr>
                        <a:t>Active and passive, subject and object, hyphen, antonym, synonym, colon, semi-colon, bullet points,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entury Gothic"/>
                          <a:ea typeface="Calibri"/>
                          <a:cs typeface="Times New Roman"/>
                        </a:rPr>
                        <a:t>ellipsis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279">
                <a:tc>
                  <a:txBody>
                    <a:bodyPr/>
                    <a:lstStyle/>
                    <a:p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Understand the terminology.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4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Use the terminology to talk about own</a:t>
                      </a:r>
                      <a:r>
                        <a:rPr lang="en-GB" sz="14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writing.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5836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101073"/>
              </p:ext>
            </p:extLst>
          </p:nvPr>
        </p:nvGraphicFramePr>
        <p:xfrm>
          <a:off x="395536" y="277180"/>
          <a:ext cx="8352928" cy="630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2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Spelling non - negotiables</a:t>
                      </a:r>
                      <a:endParaRPr lang="en-GB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Example Words</a:t>
                      </a:r>
                      <a:endParaRPr lang="en-GB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6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Adding suffixes beginning with vowel letters to words ending in –fer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  <a:latin typeface="Century Gothic" panose="020B0502020202020204" pitchFamily="34" charset="0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referring, referred, referral,</a:t>
                      </a:r>
                      <a:r>
                        <a:rPr lang="en-GB" sz="12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preferring, preferred,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transferring, transferred,</a:t>
                      </a:r>
                      <a:r>
                        <a:rPr lang="en-GB" sz="12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reference, referee,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preference, transference</a:t>
                      </a:r>
                      <a:endParaRPr lang="en-GB" sz="1200" dirty="0">
                        <a:effectLst/>
                        <a:latin typeface="Century Gothic" panose="020B0502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7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Words ending in –ant, –ance/–ancy, –ent, –ence/–ency</a:t>
                      </a:r>
                    </a:p>
                    <a:p>
                      <a:pPr hangingPunct="0"/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observant, observance,</a:t>
                      </a:r>
                      <a:r>
                        <a:rPr lang="en-GB" sz="12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(observ</a:t>
                      </a:r>
                      <a:r>
                        <a:rPr lang="en-GB" sz="1200" u="sng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tion), 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expectant</a:t>
                      </a:r>
                      <a:r>
                        <a:rPr lang="en-GB" sz="12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(expect</a:t>
                      </a:r>
                      <a:r>
                        <a:rPr lang="en-GB" sz="1200" u="sng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tion), 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hesitant,</a:t>
                      </a:r>
                      <a:r>
                        <a:rPr lang="en-GB" sz="12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hesitancy (hesit</a:t>
                      </a:r>
                      <a:r>
                        <a:rPr lang="en-GB" sz="1200" u="sng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tion),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tolerant, tolerance</a:t>
                      </a:r>
                      <a:r>
                        <a:rPr lang="en-GB" sz="12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(toler</a:t>
                      </a:r>
                      <a:r>
                        <a:rPr lang="en-GB" sz="1200" u="sng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tion)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substance</a:t>
                      </a:r>
                      <a:r>
                        <a:rPr lang="en-GB" sz="12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(subst</a:t>
                      </a:r>
                      <a:r>
                        <a:rPr lang="en-GB" sz="1200" u="sng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ntial)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innocent, innocence,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decent, decency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frequent,</a:t>
                      </a:r>
                      <a:r>
                        <a:rPr lang="en-GB" sz="12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frequency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confident,</a:t>
                      </a:r>
                      <a:r>
                        <a:rPr lang="en-GB" sz="12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confidence (confidential)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assistant, assistance,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obedient, obedience,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independent,</a:t>
                      </a:r>
                      <a:r>
                        <a:rPr lang="en-GB" sz="12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independence</a:t>
                      </a:r>
                      <a:endParaRPr lang="en-GB" sz="12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6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Endings which sound like /ʃəs/ spelt –cious or –tious</a:t>
                      </a:r>
                    </a:p>
                    <a:p>
                      <a:endParaRPr lang="en-GB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vicious, precious,</a:t>
                      </a:r>
                      <a:r>
                        <a:rPr lang="en-GB" sz="12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conscious, delicious,</a:t>
                      </a:r>
                      <a:r>
                        <a:rPr lang="en-GB" sz="12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malicious, suspicious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ambitious, cautious,</a:t>
                      </a:r>
                      <a:r>
                        <a:rPr lang="en-GB" sz="12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fictitious, infectious,</a:t>
                      </a:r>
                      <a:r>
                        <a:rPr lang="en-GB" sz="12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nutritious</a:t>
                      </a:r>
                      <a:endParaRPr lang="en-GB" sz="1200" dirty="0">
                        <a:effectLst/>
                        <a:latin typeface="Century Gothic" panose="020B0502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Endings which sound like /</a:t>
                      </a:r>
                      <a:r>
                        <a:rPr lang="en-GB" sz="140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ʃəl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/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official, special, artificial,</a:t>
                      </a:r>
                      <a:r>
                        <a:rPr lang="en-GB" sz="12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partial, confidential,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essential</a:t>
                      </a:r>
                      <a:endParaRPr lang="en-GB" sz="1200" dirty="0">
                        <a:effectLst/>
                        <a:latin typeface="Century Gothic" panose="020B0502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3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Homophones and other words that are often confused</a:t>
                      </a:r>
                    </a:p>
                    <a:p>
                      <a:endParaRPr lang="en-GB" sz="1400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advice/advise,</a:t>
                      </a:r>
                      <a:r>
                        <a:rPr lang="en-GB" sz="12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device/devise,</a:t>
                      </a:r>
                      <a:r>
                        <a:rPr lang="en-GB" sz="12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licence/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license,practice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/practise,</a:t>
                      </a:r>
                      <a:r>
                        <a:rPr lang="en-GB" sz="12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prophecy/</a:t>
                      </a:r>
                      <a:r>
                        <a:rPr lang="en-GB" sz="120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prophesy,farther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/further/father</a:t>
                      </a:r>
                      <a:endParaRPr lang="en-GB" sz="1200" dirty="0">
                        <a:effectLst/>
                        <a:latin typeface="Century Gothic" panose="020B0502020202020204" pitchFamily="34" charset="0"/>
                        <a:ea typeface="Times New Roman"/>
                        <a:cs typeface="Times New Roman"/>
                      </a:endParaRP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principal: adjective – most</a:t>
                      </a:r>
                      <a:r>
                        <a:rPr lang="en-GB" sz="12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important (e.g. </a:t>
                      </a:r>
                      <a:r>
                        <a:rPr lang="en-GB" sz="120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principal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120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ballerina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) noun – important</a:t>
                      </a:r>
                      <a:r>
                        <a:rPr lang="en-GB" sz="12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person (e.g. </a:t>
                      </a:r>
                      <a:r>
                        <a:rPr lang="en-GB" sz="120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principal of a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1200" i="1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college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)/principle: basic truth or belief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profit: money that is made in</a:t>
                      </a:r>
                      <a:r>
                        <a:rPr lang="en-GB" sz="12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selling things/prophet: someone who</a:t>
                      </a:r>
                      <a:r>
                        <a:rPr lang="en-GB" sz="120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foretells the future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stationary: not moving/stationery: paper, envelopes</a:t>
                      </a:r>
                    </a:p>
                    <a:p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wary: cautious/weary: tired. </a:t>
                      </a:r>
                      <a:endParaRPr lang="en-GB" sz="1200" dirty="0">
                        <a:effectLst/>
                        <a:latin typeface="Century Gothic" panose="020B0502020202020204" pitchFamily="34" charset="0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6318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sz="2800" b="1" dirty="0">
                <a:latin typeface="Century Gothic" pitchFamily="34" charset="0"/>
              </a:rPr>
              <a:t>Maths</a:t>
            </a:r>
            <a:br>
              <a:rPr lang="en-GB" sz="2800" b="1" dirty="0">
                <a:latin typeface="Century Gothic" pitchFamily="34" charset="0"/>
              </a:rPr>
            </a:br>
            <a:r>
              <a:rPr lang="en-GB" sz="2800" b="1" dirty="0">
                <a:latin typeface="Century Gothic" pitchFamily="34" charset="0"/>
              </a:rPr>
              <a:t>‘Must Dos’ by the end of Year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5313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1800" b="1" dirty="0">
                <a:latin typeface="Century Gothic" pitchFamily="34" charset="0"/>
              </a:rPr>
              <a:t>Number</a:t>
            </a:r>
          </a:p>
          <a:p>
            <a:endParaRPr lang="en-GB" sz="1600" dirty="0">
              <a:latin typeface="Century Gothic" pitchFamily="34" charset="0"/>
            </a:endParaRPr>
          </a:p>
          <a:p>
            <a:r>
              <a:rPr lang="en-GB" sz="1800" dirty="0">
                <a:latin typeface="Century Gothic" pitchFamily="34" charset="0"/>
              </a:rPr>
              <a:t>Read, write and order numbers to 10,000,000</a:t>
            </a:r>
          </a:p>
          <a:p>
            <a:r>
              <a:rPr lang="en-GB" sz="1800" dirty="0">
                <a:latin typeface="Century Gothic" pitchFamily="34" charset="0"/>
              </a:rPr>
              <a:t>Round any number to any degree of accuracy</a:t>
            </a:r>
          </a:p>
          <a:p>
            <a:r>
              <a:rPr lang="en-GB" sz="1800" dirty="0">
                <a:latin typeface="Century Gothic" pitchFamily="34" charset="0"/>
              </a:rPr>
              <a:t>Add and subtract negative numbers</a:t>
            </a:r>
          </a:p>
          <a:p>
            <a:r>
              <a:rPr lang="en-GB" sz="1800" dirty="0">
                <a:latin typeface="Century Gothic" pitchFamily="34" charset="0"/>
              </a:rPr>
              <a:t>Multiply a 4-digit number by a 2-digit number</a:t>
            </a:r>
          </a:p>
          <a:p>
            <a:r>
              <a:rPr lang="en-GB" sz="1800" dirty="0">
                <a:latin typeface="Century Gothic" pitchFamily="34" charset="0"/>
              </a:rPr>
              <a:t>Divide a 4-digit number by a 2-digit number, expressing remainder as a fraction, decimal fraction or by rounding to whole numbers</a:t>
            </a:r>
          </a:p>
          <a:p>
            <a:r>
              <a:rPr lang="en-GB" sz="1800" dirty="0">
                <a:latin typeface="Century Gothic" pitchFamily="34" charset="0"/>
              </a:rPr>
              <a:t>Mental Agility: Calculations involving large numbers</a:t>
            </a:r>
          </a:p>
          <a:p>
            <a:r>
              <a:rPr lang="en-GB" sz="1800" dirty="0">
                <a:latin typeface="Century Gothic" pitchFamily="34" charset="0"/>
              </a:rPr>
              <a:t>Mental Agility: Calculations involving two operations</a:t>
            </a:r>
          </a:p>
          <a:p>
            <a:r>
              <a:rPr lang="en-GB" sz="1800" dirty="0">
                <a:latin typeface="Century Gothic" pitchFamily="34" charset="0"/>
              </a:rPr>
              <a:t>Use estimation to check answers</a:t>
            </a:r>
          </a:p>
          <a:p>
            <a:r>
              <a:rPr lang="en-GB" sz="1800" dirty="0">
                <a:latin typeface="Century Gothic" pitchFamily="34" charset="0"/>
              </a:rPr>
              <a:t>Carry out problem solving calculations involving all 4 operations</a:t>
            </a:r>
          </a:p>
          <a:p>
            <a:r>
              <a:rPr lang="en-GB" sz="1800" dirty="0">
                <a:latin typeface="Century Gothic" pitchFamily="34" charset="0"/>
              </a:rPr>
              <a:t>Add and subtract mixed numbers with fractions of different denominations</a:t>
            </a:r>
          </a:p>
          <a:p>
            <a:endParaRPr lang="en-GB" sz="16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5313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1800" b="1" dirty="0">
                <a:latin typeface="Century Gothic" pitchFamily="34" charset="0"/>
              </a:rPr>
              <a:t>Number</a:t>
            </a:r>
          </a:p>
          <a:p>
            <a:endParaRPr lang="en-GB" sz="1600" dirty="0">
              <a:latin typeface="Century Gothic" pitchFamily="34" charset="0"/>
            </a:endParaRPr>
          </a:p>
          <a:p>
            <a:r>
              <a:rPr lang="en-GB" sz="1700" dirty="0">
                <a:latin typeface="Century Gothic" pitchFamily="34" charset="0"/>
              </a:rPr>
              <a:t>Fractions: Multiply simple fractions, writing answers in their simplest forms</a:t>
            </a:r>
          </a:p>
          <a:p>
            <a:r>
              <a:rPr lang="en-GB" sz="1700" dirty="0">
                <a:latin typeface="Century Gothic" pitchFamily="34" charset="0"/>
              </a:rPr>
              <a:t>Divide proper fractions by whole numbers</a:t>
            </a:r>
          </a:p>
          <a:p>
            <a:r>
              <a:rPr lang="en-GB" sz="1700" dirty="0">
                <a:latin typeface="Century Gothic" pitchFamily="34" charset="0"/>
              </a:rPr>
              <a:t>Identify value of each digit in a 3 decimal place number</a:t>
            </a:r>
          </a:p>
          <a:p>
            <a:r>
              <a:rPr lang="en-GB" sz="1700" dirty="0">
                <a:latin typeface="Century Gothic" pitchFamily="34" charset="0"/>
              </a:rPr>
              <a:t>Multiply decimal fraction with 3 decimal places by 10, 100 and 1000</a:t>
            </a:r>
          </a:p>
          <a:p>
            <a:r>
              <a:rPr lang="en-GB" sz="1700" dirty="0">
                <a:latin typeface="Century Gothic" pitchFamily="34" charset="0"/>
              </a:rPr>
              <a:t>Multiply and divide a number with 2 decimal places by 1-digit and 2-digit numbers</a:t>
            </a:r>
          </a:p>
          <a:p>
            <a:r>
              <a:rPr lang="en-GB" sz="1700" dirty="0">
                <a:latin typeface="Century Gothic" pitchFamily="34" charset="0"/>
              </a:rPr>
              <a:t>Percentages: Use percentages for comparisons</a:t>
            </a:r>
          </a:p>
          <a:p>
            <a:r>
              <a:rPr lang="en-GB" sz="1700" dirty="0">
                <a:latin typeface="Century Gothic" pitchFamily="34" charset="0"/>
              </a:rPr>
              <a:t>Calculate percentage of whole numbers</a:t>
            </a:r>
          </a:p>
          <a:p>
            <a:r>
              <a:rPr lang="en-GB" sz="1700" dirty="0">
                <a:latin typeface="Century Gothic" pitchFamily="34" charset="0"/>
              </a:rPr>
              <a:t>Recall and use equivalences between fractions, decimal fractions and percentages</a:t>
            </a:r>
          </a:p>
          <a:p>
            <a:r>
              <a:rPr lang="en-GB" sz="1700" dirty="0">
                <a:latin typeface="Century Gothic" pitchFamily="34" charset="0"/>
              </a:rPr>
              <a:t>Ratio: Use ratio to show relative sizes of 2 quantities</a:t>
            </a:r>
          </a:p>
          <a:p>
            <a:r>
              <a:rPr lang="en-GB" sz="1700" dirty="0">
                <a:latin typeface="Century Gothic" pitchFamily="34" charset="0"/>
              </a:rPr>
              <a:t>Algebra: Solve linear missing numbers</a:t>
            </a:r>
          </a:p>
          <a:p>
            <a:pPr lvl="0"/>
            <a:r>
              <a:rPr lang="en-GB" sz="1700" dirty="0">
                <a:solidFill>
                  <a:schemeClr val="dk1"/>
                </a:solidFill>
                <a:latin typeface="Century Gothic" pitchFamily="34" charset="0"/>
              </a:rPr>
              <a:t>Continue a linear number sequence involving positive and negative numbers</a:t>
            </a:r>
          </a:p>
          <a:p>
            <a:pPr marL="0" indent="0">
              <a:buNone/>
            </a:pPr>
            <a:endParaRPr lang="en-GB" sz="16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  <a:p>
            <a:pPr marL="0" indent="0">
              <a:buNone/>
            </a:pPr>
            <a:endParaRPr lang="en-GB" sz="1600" dirty="0">
              <a:latin typeface="Century Gothic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FC5B9-DBDC-439D-9FFC-D3534770D08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03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1268760"/>
            <a:ext cx="40386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400" b="1" dirty="0">
                <a:latin typeface="Century Gothic" pitchFamily="34" charset="0"/>
              </a:rPr>
              <a:t>Shape and Measures</a:t>
            </a:r>
          </a:p>
          <a:p>
            <a:pPr marL="0" indent="0">
              <a:buNone/>
            </a:pPr>
            <a:endParaRPr lang="en-GB" sz="1400" b="1" dirty="0">
              <a:latin typeface="Century Gothic" pitchFamily="34" charset="0"/>
            </a:endParaRPr>
          </a:p>
          <a:p>
            <a:r>
              <a:rPr lang="en-GB" sz="1400" dirty="0">
                <a:latin typeface="Century Gothic" pitchFamily="34" charset="0"/>
              </a:rPr>
              <a:t>Compare and classify geometrical shapes based on properties and size</a:t>
            </a:r>
          </a:p>
          <a:p>
            <a:r>
              <a:rPr lang="en-GB" sz="1400" dirty="0">
                <a:latin typeface="Century Gothic" pitchFamily="34" charset="0"/>
              </a:rPr>
              <a:t>Find unknown angles in a triangle, quadrilateral and regular polygon</a:t>
            </a:r>
          </a:p>
          <a:p>
            <a:r>
              <a:rPr lang="en-GB" sz="1400" dirty="0">
                <a:latin typeface="Century Gothic" pitchFamily="34" charset="0"/>
              </a:rPr>
              <a:t>Illustrate and name parts of a circle, including radius, diameter and circumference</a:t>
            </a:r>
          </a:p>
          <a:p>
            <a:r>
              <a:rPr lang="en-GB" sz="1400" dirty="0">
                <a:latin typeface="Century Gothic" pitchFamily="34" charset="0"/>
              </a:rPr>
              <a:t>Recognise, describe and build 3D shapes</a:t>
            </a:r>
          </a:p>
          <a:p>
            <a:r>
              <a:rPr lang="en-GB" sz="1400" dirty="0">
                <a:latin typeface="Century Gothic" pitchFamily="34" charset="0"/>
              </a:rPr>
              <a:t>Create a cuboid from a net</a:t>
            </a:r>
          </a:p>
          <a:p>
            <a:r>
              <a:rPr lang="en-GB" sz="1400" dirty="0">
                <a:latin typeface="Century Gothic" pitchFamily="34" charset="0"/>
              </a:rPr>
              <a:t>Describe properties of 3D shapes and identify parallel planes and symmetry</a:t>
            </a:r>
          </a:p>
          <a:p>
            <a:r>
              <a:rPr lang="en-GB" sz="1400" dirty="0">
                <a:latin typeface="Century Gothic" pitchFamily="34" charset="0"/>
              </a:rPr>
              <a:t>Estimate size of angles</a:t>
            </a:r>
          </a:p>
          <a:p>
            <a:r>
              <a:rPr lang="en-GB" sz="1400" dirty="0">
                <a:latin typeface="Century Gothic" pitchFamily="34" charset="0"/>
              </a:rPr>
              <a:t>Describe position on the full coordinate grid</a:t>
            </a:r>
          </a:p>
          <a:p>
            <a:r>
              <a:rPr lang="en-GB" sz="1400" dirty="0">
                <a:latin typeface="Century Gothic" pitchFamily="34" charset="0"/>
              </a:rPr>
              <a:t>Draw, translate and reflect shapes</a:t>
            </a:r>
          </a:p>
          <a:p>
            <a:r>
              <a:rPr lang="en-GB" sz="1400" dirty="0">
                <a:latin typeface="Century Gothic" pitchFamily="34" charset="0"/>
              </a:rPr>
              <a:t>Read, write and convert between standard units</a:t>
            </a:r>
          </a:p>
          <a:p>
            <a:endParaRPr lang="en-GB" sz="1400" dirty="0">
              <a:latin typeface="Century Gothic" pitchFamily="34" charset="0"/>
            </a:endParaRPr>
          </a:p>
          <a:p>
            <a:pPr marL="0" indent="0">
              <a:buNone/>
            </a:pPr>
            <a:endParaRPr lang="en-GB" sz="1400" dirty="0">
              <a:latin typeface="Century Gothic" pitchFamily="34" charset="0"/>
            </a:endParaRPr>
          </a:p>
          <a:p>
            <a:endParaRPr lang="en-GB" sz="14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65104"/>
          </a:xfrm>
        </p:spPr>
        <p:txBody>
          <a:bodyPr>
            <a:normAutofit/>
          </a:bodyPr>
          <a:lstStyle/>
          <a:p>
            <a:endParaRPr lang="en-GB" sz="1600" dirty="0">
              <a:latin typeface="Century Gothic" pitchFamily="34" charset="0"/>
            </a:endParaRPr>
          </a:p>
          <a:p>
            <a:pPr marL="0" indent="0">
              <a:buNone/>
            </a:pPr>
            <a:endParaRPr lang="en-GB" sz="16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  <a:p>
            <a:pPr marL="0" indent="0">
              <a:buNone/>
            </a:pPr>
            <a:endParaRPr lang="en-GB" sz="1600" dirty="0">
              <a:latin typeface="Century Gothic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FC5B9-DBDC-439D-9FFC-D3534770D08D}" type="slidenum">
              <a:rPr lang="en-GB" smtClean="0"/>
              <a:t>13</a:t>
            </a:fld>
            <a:endParaRPr lang="en-GB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716016" y="1268760"/>
            <a:ext cx="4038600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sz="1400" b="1" dirty="0">
                <a:latin typeface="Century Gothic" pitchFamily="34" charset="0"/>
              </a:rPr>
              <a:t>Shape and Measures</a:t>
            </a:r>
          </a:p>
          <a:p>
            <a:pPr marL="0" indent="0">
              <a:buFont typeface="Arial" pitchFamily="34" charset="0"/>
              <a:buNone/>
            </a:pPr>
            <a:endParaRPr lang="en-GB" sz="1400" b="1" dirty="0">
              <a:latin typeface="Century Gothic" pitchFamily="34" charset="0"/>
            </a:endParaRPr>
          </a:p>
          <a:p>
            <a:r>
              <a:rPr lang="en-GB" sz="1400" dirty="0">
                <a:latin typeface="Century Gothic" pitchFamily="34" charset="0"/>
              </a:rPr>
              <a:t>Calculate area of parallelograms and triangles</a:t>
            </a:r>
          </a:p>
          <a:p>
            <a:endParaRPr lang="en-GB" sz="1400" dirty="0">
              <a:latin typeface="Century Gothic" pitchFamily="34" charset="0"/>
            </a:endParaRPr>
          </a:p>
          <a:p>
            <a:r>
              <a:rPr lang="en-GB" sz="1400" dirty="0">
                <a:latin typeface="Century Gothic" pitchFamily="34" charset="0"/>
              </a:rPr>
              <a:t>Data: Draw, read and interpret graphs</a:t>
            </a:r>
          </a:p>
          <a:p>
            <a:endParaRPr lang="en-GB" sz="1400" dirty="0">
              <a:latin typeface="Century Gothic" pitchFamily="34" charset="0"/>
            </a:endParaRPr>
          </a:p>
          <a:p>
            <a:r>
              <a:rPr lang="en-GB" sz="1400" dirty="0">
                <a:latin typeface="Century Gothic" pitchFamily="34" charset="0"/>
              </a:rPr>
              <a:t>Use and interpret mean as an average</a:t>
            </a:r>
          </a:p>
          <a:p>
            <a:pPr marL="0" indent="0">
              <a:buFont typeface="Arial" pitchFamily="34" charset="0"/>
              <a:buNone/>
            </a:pPr>
            <a:endParaRPr lang="en-GB" sz="1400" dirty="0">
              <a:latin typeface="Century Gothic" pitchFamily="34" charset="0"/>
            </a:endParaRPr>
          </a:p>
          <a:p>
            <a:endParaRPr lang="en-GB" sz="14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  <a:p>
            <a:endParaRPr lang="en-GB" sz="16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046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2776" y="874122"/>
            <a:ext cx="2304256" cy="504056"/>
          </a:xfrm>
        </p:spPr>
        <p:txBody>
          <a:bodyPr>
            <a:normAutofit/>
          </a:bodyPr>
          <a:lstStyle/>
          <a:p>
            <a:pPr algn="ctr"/>
            <a:r>
              <a:rPr lang="en-GB" sz="2800" b="1" dirty="0">
                <a:latin typeface="Century Gothic" panose="020B0502020202020204" pitchFamily="34" charset="0"/>
              </a:rPr>
              <a:t>Topics </a:t>
            </a:r>
          </a:p>
        </p:txBody>
      </p:sp>
      <p:pic>
        <p:nvPicPr>
          <p:cNvPr id="1026" name="Picture 2" descr="7,200+ Cartoon Of Vikings Stock Illustrations, Royalty-Free Vector Graphics &amp; Clip Art - iStock">
            <a:extLst>
              <a:ext uri="{FF2B5EF4-FFF2-40B4-BE49-F238E27FC236}">
                <a16:creationId xmlns:a16="http://schemas.microsoft.com/office/drawing/2014/main" id="{D73A0796-E770-07D0-8B20-AA691E7BE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56" y="1507773"/>
            <a:ext cx="1906704" cy="190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5E66B5-B07E-FAC1-30CB-A89F42CAE046}"/>
              </a:ext>
            </a:extLst>
          </p:cNvPr>
          <p:cNvSpPr txBox="1"/>
          <p:nvPr/>
        </p:nvSpPr>
        <p:spPr>
          <a:xfrm>
            <a:off x="397044" y="3443524"/>
            <a:ext cx="2122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Vikings</a:t>
            </a:r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1028" name="Picture 4" descr="Sewing Woman - Free vector clipart images on creazilla.com">
            <a:extLst>
              <a:ext uri="{FF2B5EF4-FFF2-40B4-BE49-F238E27FC236}">
                <a16:creationId xmlns:a16="http://schemas.microsoft.com/office/drawing/2014/main" id="{7544D8CF-6D26-5904-9DAB-9B3E5C3A2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229" y="1537963"/>
            <a:ext cx="1787277" cy="1645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B06182-4B10-DB70-63D9-D98B5C7C05D9}"/>
              </a:ext>
            </a:extLst>
          </p:cNvPr>
          <p:cNvSpPr txBox="1"/>
          <p:nvPr/>
        </p:nvSpPr>
        <p:spPr>
          <a:xfrm>
            <a:off x="6512179" y="3281797"/>
            <a:ext cx="2122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Sewing – phone case </a:t>
            </a:r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1030" name="Picture 6" descr="Cooking clip art Images - Free Download on Magnific (formerly Freepik)">
            <a:extLst>
              <a:ext uri="{FF2B5EF4-FFF2-40B4-BE49-F238E27FC236}">
                <a16:creationId xmlns:a16="http://schemas.microsoft.com/office/drawing/2014/main" id="{BC1BFA56-1635-D3F5-1405-8E9B9EF06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373" y="4066604"/>
            <a:ext cx="1846337" cy="184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5A528F-C503-D8A5-C8AC-8A7C647ECEED}"/>
              </a:ext>
            </a:extLst>
          </p:cNvPr>
          <p:cNvSpPr txBox="1"/>
          <p:nvPr/>
        </p:nvSpPr>
        <p:spPr>
          <a:xfrm>
            <a:off x="5694472" y="6051417"/>
            <a:ext cx="2496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Cooking &amp; Nutrition - soup </a:t>
            </a:r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1032" name="Picture 8" descr="Crime and punishment concept with lady justice, gavel, criminal, judge, law books and prison. isolated vector illustration | Premium Vector">
            <a:extLst>
              <a:ext uri="{FF2B5EF4-FFF2-40B4-BE49-F238E27FC236}">
                <a16:creationId xmlns:a16="http://schemas.microsoft.com/office/drawing/2014/main" id="{1AFA6B9F-86EF-FD7C-750C-099C2777E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3094" y="2119965"/>
            <a:ext cx="1846337" cy="184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Europe Travel Stock Illustrations – 410,242 Europe Travel Stock Illustrations, Vectors &amp; Clipart - Dreamstime">
            <a:extLst>
              <a:ext uri="{FF2B5EF4-FFF2-40B4-BE49-F238E27FC236}">
                <a16:creationId xmlns:a16="http://schemas.microsoft.com/office/drawing/2014/main" id="{E23B0D4D-1CA2-2D4E-7EF8-6E2A8E88E1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82" b="20119"/>
          <a:stretch/>
        </p:blipFill>
        <p:spPr bwMode="auto">
          <a:xfrm>
            <a:off x="179511" y="4215102"/>
            <a:ext cx="3633663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B05958-334A-A055-E53C-57EF67D13749}"/>
              </a:ext>
            </a:extLst>
          </p:cNvPr>
          <p:cNvSpPr txBox="1"/>
          <p:nvPr/>
        </p:nvSpPr>
        <p:spPr>
          <a:xfrm>
            <a:off x="3482776" y="4205286"/>
            <a:ext cx="2802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Crime and punishment through history</a:t>
            </a: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8E2B7B-7EEC-584C-F79F-E5BC5E5872CF}"/>
              </a:ext>
            </a:extLst>
          </p:cNvPr>
          <p:cNvSpPr txBox="1"/>
          <p:nvPr/>
        </p:nvSpPr>
        <p:spPr>
          <a:xfrm>
            <a:off x="521059" y="6134462"/>
            <a:ext cx="2961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Comparing countries in Europe with Yorkshire</a:t>
            </a:r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549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57EF81B-23B3-5C69-2065-B0E933918A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772617"/>
              </p:ext>
            </p:extLst>
          </p:nvPr>
        </p:nvGraphicFramePr>
        <p:xfrm>
          <a:off x="0" y="-19050"/>
          <a:ext cx="9144000" cy="68830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7742">
                  <a:extLst>
                    <a:ext uri="{9D8B030D-6E8A-4147-A177-3AD203B41FA5}">
                      <a16:colId xmlns:a16="http://schemas.microsoft.com/office/drawing/2014/main" val="673170154"/>
                    </a:ext>
                  </a:extLst>
                </a:gridCol>
                <a:gridCol w="1385690">
                  <a:extLst>
                    <a:ext uri="{9D8B030D-6E8A-4147-A177-3AD203B41FA5}">
                      <a16:colId xmlns:a16="http://schemas.microsoft.com/office/drawing/2014/main" val="2231755273"/>
                    </a:ext>
                  </a:extLst>
                </a:gridCol>
                <a:gridCol w="1386396">
                  <a:extLst>
                    <a:ext uri="{9D8B030D-6E8A-4147-A177-3AD203B41FA5}">
                      <a16:colId xmlns:a16="http://schemas.microsoft.com/office/drawing/2014/main" val="3429908084"/>
                    </a:ext>
                  </a:extLst>
                </a:gridCol>
                <a:gridCol w="1385690">
                  <a:extLst>
                    <a:ext uri="{9D8B030D-6E8A-4147-A177-3AD203B41FA5}">
                      <a16:colId xmlns:a16="http://schemas.microsoft.com/office/drawing/2014/main" val="2671961449"/>
                    </a:ext>
                  </a:extLst>
                </a:gridCol>
                <a:gridCol w="1386396">
                  <a:extLst>
                    <a:ext uri="{9D8B030D-6E8A-4147-A177-3AD203B41FA5}">
                      <a16:colId xmlns:a16="http://schemas.microsoft.com/office/drawing/2014/main" val="411390259"/>
                    </a:ext>
                  </a:extLst>
                </a:gridCol>
                <a:gridCol w="1385690">
                  <a:extLst>
                    <a:ext uri="{9D8B030D-6E8A-4147-A177-3AD203B41FA5}">
                      <a16:colId xmlns:a16="http://schemas.microsoft.com/office/drawing/2014/main" val="4094757057"/>
                    </a:ext>
                  </a:extLst>
                </a:gridCol>
                <a:gridCol w="1386396">
                  <a:extLst>
                    <a:ext uri="{9D8B030D-6E8A-4147-A177-3AD203B41FA5}">
                      <a16:colId xmlns:a16="http://schemas.microsoft.com/office/drawing/2014/main" val="2000883494"/>
                    </a:ext>
                  </a:extLst>
                </a:gridCol>
              </a:tblGrid>
              <a:tr h="21140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200">
                          <a:effectLst/>
                          <a:latin typeface="Century Gothic" panose="020B0502020202020204" pitchFamily="34" charset="0"/>
                        </a:rPr>
                        <a:t>AUTUMN ONE </a:t>
                      </a:r>
                      <a:endParaRPr lang="en-GB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200">
                          <a:effectLst/>
                          <a:latin typeface="Century Gothic" panose="020B0502020202020204" pitchFamily="34" charset="0"/>
                        </a:rPr>
                        <a:t>AUTUMN TWO</a:t>
                      </a:r>
                      <a:endParaRPr lang="en-GB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200">
                          <a:effectLst/>
                          <a:latin typeface="Century Gothic" panose="020B0502020202020204" pitchFamily="34" charset="0"/>
                        </a:rPr>
                        <a:t>SPRING ONE</a:t>
                      </a:r>
                      <a:endParaRPr lang="en-GB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200">
                          <a:effectLst/>
                          <a:latin typeface="Century Gothic" panose="020B0502020202020204" pitchFamily="34" charset="0"/>
                        </a:rPr>
                        <a:t>SPRING TWO</a:t>
                      </a:r>
                      <a:endParaRPr lang="en-GB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200">
                          <a:effectLst/>
                          <a:latin typeface="Century Gothic" panose="020B0502020202020204" pitchFamily="34" charset="0"/>
                        </a:rPr>
                        <a:t>SUMMER ONE</a:t>
                      </a:r>
                      <a:endParaRPr lang="en-GB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200">
                          <a:effectLst/>
                          <a:latin typeface="Century Gothic" panose="020B0502020202020204" pitchFamily="34" charset="0"/>
                        </a:rPr>
                        <a:t>SUMMER TWO</a:t>
                      </a:r>
                      <a:endParaRPr lang="en-GB" sz="12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extLst>
                  <a:ext uri="{0D108BD9-81ED-4DB2-BD59-A6C34878D82A}">
                    <a16:rowId xmlns:a16="http://schemas.microsoft.com/office/drawing/2014/main" val="607326291"/>
                  </a:ext>
                </a:extLst>
              </a:tr>
              <a:tr h="657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Writing 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The Nowhere Emporium 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The Tale of The Three Brothers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Clockwork 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213360"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Macbeth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222250"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Topical focus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A Series of Unfortunate Events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Chaperon Rouge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Survivors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Holes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Holes cont.</a:t>
                      </a:r>
                    </a:p>
                    <a:p>
                      <a:pPr algn="l">
                        <a:lnSpc>
                          <a:spcPct val="115000"/>
                        </a:lnSpc>
                      </a:pPr>
                      <a:endParaRPr lang="en-AU" sz="1000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Climate change (Geography link)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extLst>
                  <a:ext uri="{0D108BD9-81ED-4DB2-BD59-A6C34878D82A}">
                    <a16:rowId xmlns:a16="http://schemas.microsoft.com/office/drawing/2014/main" val="1719096240"/>
                  </a:ext>
                </a:extLst>
              </a:tr>
              <a:tr h="4899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Reading 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Retrieval Rex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Inference Iggy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Vocabulary Victor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Prediction Pip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Summarising Sheba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Cassie the Commentator 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Arlo the Author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Consolidation of skills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Consolidation of skills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extLst>
                  <a:ext uri="{0D108BD9-81ED-4DB2-BD59-A6C34878D82A}">
                    <a16:rowId xmlns:a16="http://schemas.microsoft.com/office/drawing/2014/main" val="1395204768"/>
                  </a:ext>
                </a:extLst>
              </a:tr>
              <a:tr h="657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Maths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Place Value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Addition, Subtraction, Multiplication and Division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Fractions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Converting Units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Ratio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Algebra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Decimals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Fractions, Decimals and Percentages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Area, Perimeter and Volume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Statistics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Position and Direction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Shape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Consolidation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25400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Problem Solving Investigations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extLst>
                  <a:ext uri="{0D108BD9-81ED-4DB2-BD59-A6C34878D82A}">
                    <a16:rowId xmlns:a16="http://schemas.microsoft.com/office/drawing/2014/main" val="3819401973"/>
                  </a:ext>
                </a:extLst>
              </a:tr>
              <a:tr h="322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Science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Light 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Living things and their Habitats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Evolution and Inheritance 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Animals including humans 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Electricity 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extLst>
                  <a:ext uri="{0D108BD9-81ED-4DB2-BD59-A6C34878D82A}">
                    <a16:rowId xmlns:a16="http://schemas.microsoft.com/office/drawing/2014/main" val="2501275332"/>
                  </a:ext>
                </a:extLst>
              </a:tr>
              <a:tr h="4899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Geography/ History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Comparing Yorkshire to Eastern European countries?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Vikings 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Diversity in USA 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Early Islamic Civilisation in Baghdad 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Changes to the UK coastline 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Crime and punishment through History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extLst>
                  <a:ext uri="{0D108BD9-81ED-4DB2-BD59-A6C34878D82A}">
                    <a16:rowId xmlns:a16="http://schemas.microsoft.com/office/drawing/2014/main" val="513862353"/>
                  </a:ext>
                </a:extLst>
              </a:tr>
              <a:tr h="322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Computing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Internet communication 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Webpage creation 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Variables in games 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Introduction to spreadsheets 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3D modelling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Sensing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extLst>
                  <a:ext uri="{0D108BD9-81ED-4DB2-BD59-A6C34878D82A}">
                    <a16:rowId xmlns:a16="http://schemas.microsoft.com/office/drawing/2014/main" val="156324023"/>
                  </a:ext>
                </a:extLst>
              </a:tr>
              <a:tr h="740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Religion &amp; World Views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Why do some people go on pilgrimage?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Was Jesus the Messiah?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Creation and science: conflicting or complementary?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What do Christians believe about the old and new covenants?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How and why are Jewish festivals celebrated today?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What does it mean if God is holy and loving?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extLst>
                  <a:ext uri="{0D108BD9-81ED-4DB2-BD59-A6C34878D82A}">
                    <a16:rowId xmlns:a16="http://schemas.microsoft.com/office/drawing/2014/main" val="2022956448"/>
                  </a:ext>
                </a:extLst>
              </a:tr>
              <a:tr h="324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Art / DT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  <a:latin typeface="Century Gothic" panose="020B0502020202020204" pitchFamily="34" charset="0"/>
                        </a:rPr>
                        <a:t>Painting - powder paint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  <a:latin typeface="Century Gothic" panose="020B0502020202020204" pitchFamily="34" charset="0"/>
                        </a:rPr>
                        <a:t>Sculpture - Alberto Giacometti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US" sz="1000">
                          <a:effectLst/>
                          <a:latin typeface="Century Gothic" panose="020B0502020202020204" pitchFamily="34" charset="0"/>
                        </a:rPr>
                        <a:t>Digital Art - Ansel Adams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  <a:latin typeface="Century Gothic" panose="020B0502020202020204" pitchFamily="34" charset="0"/>
                        </a:rPr>
                        <a:t>Textiles 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Century Gothic" panose="020B0502020202020204" pitchFamily="34" charset="0"/>
                        </a:rPr>
                        <a:t>Cooking &amp; Nutrition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marL="35560" algn="l">
                        <a:lnSpc>
                          <a:spcPct val="115000"/>
                        </a:lnSpc>
                      </a:pPr>
                      <a:r>
                        <a:rPr lang="en-US" sz="1000" dirty="0">
                          <a:effectLst/>
                          <a:latin typeface="Century Gothic" panose="020B0502020202020204" pitchFamily="34" charset="0"/>
                        </a:rPr>
                        <a:t>Drawing -Perspective </a:t>
                      </a:r>
                    </a:p>
                    <a:p>
                      <a:pPr marL="3556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Pulleys and Gears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extLst>
                  <a:ext uri="{0D108BD9-81ED-4DB2-BD59-A6C34878D82A}">
                    <a16:rowId xmlns:a16="http://schemas.microsoft.com/office/drawing/2014/main" val="355300382"/>
                  </a:ext>
                </a:extLst>
              </a:tr>
              <a:tr h="4899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Music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Hey, Mr Miller 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Shadows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Composing for protest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Dona nobis pacem 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You to me are everything 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Twinkle variations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Race! 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Exploring identity through song 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Ame </a:t>
                      </a:r>
                      <a:r>
                        <a:rPr lang="en-AU" sz="1000" dirty="0" err="1">
                          <a:effectLst/>
                          <a:latin typeface="Century Gothic" panose="020B0502020202020204" pitchFamily="34" charset="0"/>
                        </a:rPr>
                        <a:t>sau</a:t>
                      </a: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1000" dirty="0" err="1">
                          <a:effectLst/>
                          <a:latin typeface="Century Gothic" panose="020B0502020202020204" pitchFamily="34" charset="0"/>
                        </a:rPr>
                        <a:t>vala</a:t>
                      </a: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1000" dirty="0" err="1">
                          <a:effectLst/>
                          <a:latin typeface="Century Gothic" panose="020B0502020202020204" pitchFamily="34" charset="0"/>
                        </a:rPr>
                        <a:t>tara</a:t>
                      </a: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1000" dirty="0" err="1">
                          <a:effectLst/>
                          <a:latin typeface="Century Gothic" panose="020B0502020202020204" pitchFamily="34" charset="0"/>
                        </a:rPr>
                        <a:t>bal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extLst>
                  <a:ext uri="{0D108BD9-81ED-4DB2-BD59-A6C34878D82A}">
                    <a16:rowId xmlns:a16="http://schemas.microsoft.com/office/drawing/2014/main" val="1024364025"/>
                  </a:ext>
                </a:extLst>
              </a:tr>
              <a:tr h="657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French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Review Y3/Y4/Y5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The time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Daily routine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Physical description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Personality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Personality cont.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Clothes and colours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Going shopping for clothes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In the city and directions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In the city and directions cont. 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At a café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Occupations/ professions 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A letter from France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extLst>
                  <a:ext uri="{0D108BD9-81ED-4DB2-BD59-A6C34878D82A}">
                    <a16:rowId xmlns:a16="http://schemas.microsoft.com/office/drawing/2014/main" val="2169713946"/>
                  </a:ext>
                </a:extLst>
              </a:tr>
              <a:tr h="322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PE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Netball 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Hockey 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Tag Rugby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Dodgeball 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Gymnastics 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Handball 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Movement to Music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Basketball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Cricket 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Football 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Athletics </a:t>
                      </a:r>
                      <a:endParaRPr lang="en-GB" sz="100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AU" sz="1000">
                          <a:effectLst/>
                          <a:latin typeface="Century Gothic" panose="020B0502020202020204" pitchFamily="34" charset="0"/>
                        </a:rPr>
                        <a:t>Rounders</a:t>
                      </a:r>
                      <a:endParaRPr lang="en-GB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extLst>
                  <a:ext uri="{0D108BD9-81ED-4DB2-BD59-A6C34878D82A}">
                    <a16:rowId xmlns:a16="http://schemas.microsoft.com/office/drawing/2014/main" val="3338186639"/>
                  </a:ext>
                </a:extLst>
              </a:tr>
              <a:tr h="6553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AU" sz="1000" dirty="0">
                          <a:effectLst/>
                          <a:latin typeface="Century Gothic" panose="020B0502020202020204" pitchFamily="34" charset="0"/>
                        </a:rPr>
                        <a:t>PSHCE</a:t>
                      </a:r>
                      <a:endParaRPr lang="en-GB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566" marR="52566" marT="0" marB="0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GB" sz="1000">
                          <a:effectLst/>
                          <a:latin typeface="Century Gothic" panose="020B0502020202020204" pitchFamily="34" charset="0"/>
                        </a:rPr>
                        <a:t>Families and Friendship</a:t>
                      </a: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GB" sz="1000">
                          <a:effectLst/>
                          <a:latin typeface="Century Gothic" panose="020B0502020202020204" pitchFamily="34" charset="0"/>
                        </a:rPr>
                        <a:t>Safe Relationships</a:t>
                      </a: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GB" sz="1000">
                          <a:effectLst/>
                          <a:latin typeface="Century Gothic" panose="020B0502020202020204" pitchFamily="34" charset="0"/>
                        </a:rPr>
                        <a:t>Respecting ourselves and others</a:t>
                      </a:r>
                      <a:endParaRPr lang="en-GB" sz="100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entury Gothic" panose="020B0502020202020204" pitchFamily="34" charset="0"/>
                      </a:endParaRPr>
                    </a:p>
                  </a:txBody>
                  <a:tcPr marL="52566" marR="52566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GB" sz="1000">
                          <a:effectLst/>
                          <a:latin typeface="Century Gothic" panose="020B0502020202020204" pitchFamily="34" charset="0"/>
                        </a:rPr>
                        <a:t>Belongings to a community</a:t>
                      </a: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GB" sz="1000">
                          <a:effectLst/>
                          <a:latin typeface="Century Gothic" panose="020B0502020202020204" pitchFamily="34" charset="0"/>
                        </a:rPr>
                        <a:t>Media literacy and digital resilience</a:t>
                      </a: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GB" sz="1000">
                          <a:effectLst/>
                          <a:latin typeface="Century Gothic" panose="020B0502020202020204" pitchFamily="34" charset="0"/>
                        </a:rPr>
                        <a:t>Money and Work</a:t>
                      </a:r>
                      <a:endParaRPr lang="en-GB" sz="100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entury Gothic" panose="020B0502020202020204" pitchFamily="34" charset="0"/>
                      </a:endParaRPr>
                    </a:p>
                  </a:txBody>
                  <a:tcPr marL="52566" marR="52566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GB" sz="1000" dirty="0">
                          <a:effectLst/>
                          <a:latin typeface="Century Gothic" panose="020B0502020202020204" pitchFamily="34" charset="0"/>
                        </a:rPr>
                        <a:t>Physical Health and Mental Wellbeing</a:t>
                      </a: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GB" sz="1000" dirty="0">
                          <a:effectLst/>
                          <a:latin typeface="Century Gothic" panose="020B0502020202020204" pitchFamily="34" charset="0"/>
                        </a:rPr>
                        <a:t>Growing and Changing</a:t>
                      </a: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en-GB" sz="1000" dirty="0">
                          <a:effectLst/>
                          <a:latin typeface="Century Gothic" panose="020B0502020202020204" pitchFamily="34" charset="0"/>
                        </a:rPr>
                        <a:t>Keeping safe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Century Gothic" panose="020B0502020202020204" pitchFamily="34" charset="0"/>
                      </a:endParaRPr>
                    </a:p>
                  </a:txBody>
                  <a:tcPr marL="52566" marR="52566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2333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275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F14EB-E122-B881-18B5-993E7D55E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531188"/>
            <a:ext cx="6172200" cy="693534"/>
          </a:xfrm>
        </p:spPr>
        <p:txBody>
          <a:bodyPr/>
          <a:lstStyle/>
          <a:p>
            <a:pPr algn="ctr"/>
            <a:r>
              <a:rPr lang="en-GB" sz="3000" b="1" u="sng" dirty="0">
                <a:latin typeface="Century Gothic" panose="020B0502020202020204" pitchFamily="34" charset="0"/>
              </a:rPr>
              <a:t>PSHCE</a:t>
            </a:r>
            <a:endParaRPr lang="en-GB" b="1" u="sng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7786E-AC71-57D8-AC34-26D37429F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389120"/>
          </a:xfrm>
        </p:spPr>
        <p:txBody>
          <a:bodyPr>
            <a:normAutofit lnSpcReduction="1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During the Summer Term we will be looking at ways of keeping ourselves healthy. </a:t>
            </a:r>
          </a:p>
          <a:p>
            <a:r>
              <a:rPr lang="en-GB" dirty="0">
                <a:latin typeface="Century Gothic" panose="020B0502020202020204" pitchFamily="34" charset="0"/>
              </a:rPr>
              <a:t>This will include looking at sensitive topics such as drugs and how these can affect the body. </a:t>
            </a:r>
          </a:p>
          <a:p>
            <a:r>
              <a:rPr lang="en-GB" dirty="0">
                <a:latin typeface="Century Gothic" panose="020B0502020202020204" pitchFamily="34" charset="0"/>
              </a:rPr>
              <a:t>We will also talk about consent and what this means.</a:t>
            </a:r>
          </a:p>
          <a:p>
            <a:r>
              <a:rPr lang="en-GB" dirty="0">
                <a:latin typeface="Century Gothic" panose="020B0502020202020204" pitchFamily="34" charset="0"/>
              </a:rPr>
              <a:t>Furthermore, there will be lessons on puberty and how the body changes as we get older, using the correct scientific terminology. </a:t>
            </a:r>
          </a:p>
          <a:p>
            <a:r>
              <a:rPr lang="en-GB" dirty="0">
                <a:latin typeface="Century Gothic" panose="020B0502020202020204" pitchFamily="34" charset="0"/>
              </a:rPr>
              <a:t>Further information will be sent prior to RSE lessons.</a:t>
            </a:r>
          </a:p>
        </p:txBody>
      </p:sp>
    </p:spTree>
    <p:extLst>
      <p:ext uri="{BB962C8B-B14F-4D97-AF65-F5344CB8AC3E}">
        <p14:creationId xmlns:p14="http://schemas.microsoft.com/office/powerpoint/2010/main" val="2900198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347864" y="764704"/>
            <a:ext cx="2304256" cy="576064"/>
          </a:xfrm>
        </p:spPr>
        <p:txBody>
          <a:bodyPr>
            <a:normAutofit/>
          </a:bodyPr>
          <a:lstStyle/>
          <a:p>
            <a:r>
              <a:rPr lang="en-GB" sz="2800" b="1" dirty="0">
                <a:latin typeface="Century Gothic" panose="020B0502020202020204" pitchFamily="34" charset="0"/>
              </a:rPr>
              <a:t>Assessment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>
                <a:latin typeface="Century Gothic" panose="020B0502020202020204" pitchFamily="34" charset="0"/>
              </a:rPr>
              <a:t>External assessment – Reading, Grammar, Maths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Teacher assessment – Writing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Working towards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Expected standard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Greater depth 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SATs – Monday 10</a:t>
            </a:r>
            <a:r>
              <a:rPr lang="en-GB" sz="2000" baseline="30000" dirty="0">
                <a:latin typeface="Century Gothic" panose="020B0502020202020204" pitchFamily="34" charset="0"/>
              </a:rPr>
              <a:t>th</a:t>
            </a:r>
            <a:r>
              <a:rPr lang="en-GB" sz="2000" dirty="0">
                <a:latin typeface="Century Gothic" panose="020B0502020202020204" pitchFamily="34" charset="0"/>
              </a:rPr>
              <a:t> May  to Thursday 13</a:t>
            </a:r>
            <a:r>
              <a:rPr lang="en-GB" sz="2000" baseline="30000" dirty="0">
                <a:latin typeface="Century Gothic" panose="020B0502020202020204" pitchFamily="34" charset="0"/>
              </a:rPr>
              <a:t>th</a:t>
            </a:r>
            <a:r>
              <a:rPr lang="en-GB" sz="2000" dirty="0">
                <a:latin typeface="Century Gothic" panose="020B0502020202020204" pitchFamily="34" charset="0"/>
              </a:rPr>
              <a:t> May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Writing deadline – End of June 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</a:rPr>
              <a:t>SATs meeting and Residential meeting - TBC</a:t>
            </a:r>
          </a:p>
        </p:txBody>
      </p:sp>
    </p:spTree>
    <p:extLst>
      <p:ext uri="{BB962C8B-B14F-4D97-AF65-F5344CB8AC3E}">
        <p14:creationId xmlns:p14="http://schemas.microsoft.com/office/powerpoint/2010/main" val="3071337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55198" y="459305"/>
            <a:ext cx="3120597" cy="720080"/>
          </a:xfrm>
        </p:spPr>
        <p:txBody>
          <a:bodyPr>
            <a:noAutofit/>
          </a:bodyPr>
          <a:lstStyle/>
          <a:p>
            <a:pPr algn="ctr"/>
            <a:r>
              <a:rPr lang="en-GB" sz="2800" b="1" dirty="0">
                <a:latin typeface="Century Gothic" panose="020B0502020202020204" pitchFamily="34" charset="0"/>
              </a:rPr>
              <a:t>20 Things to Do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827987" y="1556792"/>
            <a:ext cx="3812056" cy="34563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Century Gothic" panose="020B0502020202020204" pitchFamily="34" charset="0"/>
              </a:rPr>
              <a:t>During the year, your child will take part in 6 enrichment opportunities. 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A local visit 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A parent workshop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A school trip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A charity event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An enterprise activity 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A visitor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4ADA94-1ADC-9AAF-2782-B049C8AC33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89" y="1340768"/>
            <a:ext cx="3812057" cy="536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3350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ABFE2-4432-48B7-B07E-BC12E857E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492664"/>
          </a:xfrm>
        </p:spPr>
        <p:txBody>
          <a:bodyPr>
            <a:normAutofit/>
          </a:bodyPr>
          <a:lstStyle/>
          <a:p>
            <a:pPr algn="ctr"/>
            <a:r>
              <a:rPr lang="en-GB" sz="2800" b="1" dirty="0">
                <a:latin typeface="Century Gothic" panose="020B0502020202020204" pitchFamily="34" charset="0"/>
              </a:rPr>
              <a:t>Home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957C3-70B2-B7C8-435D-8ED14C95E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389120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Our home learning has been thoughtfully designed to ensure that it is effective and fun. </a:t>
            </a:r>
          </a:p>
          <a:p>
            <a:r>
              <a:rPr lang="en-US" dirty="0">
                <a:latin typeface="Century Gothic" panose="020B0502020202020204" pitchFamily="34" charset="0"/>
              </a:rPr>
              <a:t>The focus is on </a:t>
            </a:r>
            <a:r>
              <a:rPr lang="en-US" dirty="0" err="1">
                <a:latin typeface="Century Gothic" panose="020B0502020202020204" pitchFamily="34" charset="0"/>
              </a:rPr>
              <a:t>practising</a:t>
            </a:r>
            <a:r>
              <a:rPr lang="en-US" dirty="0">
                <a:latin typeface="Century Gothic" panose="020B0502020202020204" pitchFamily="34" charset="0"/>
              </a:rPr>
              <a:t> key skills (reading, spelling and times tables). </a:t>
            </a:r>
          </a:p>
          <a:p>
            <a:r>
              <a:rPr lang="en-US" dirty="0">
                <a:latin typeface="Century Gothic" panose="020B0502020202020204" pitchFamily="34" charset="0"/>
              </a:rPr>
              <a:t>Teachers closely link homework to children’s current learning to ensure it is accessible and relevant to all. </a:t>
            </a:r>
          </a:p>
          <a:p>
            <a:r>
              <a:rPr lang="en-GB" dirty="0">
                <a:latin typeface="Century Gothic" panose="020B0502020202020204" pitchFamily="34" charset="0"/>
              </a:rPr>
              <a:t>CPG books will be sent home after half term to be done weekly. </a:t>
            </a: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051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793A6-23C4-477F-25DA-F104623B6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9177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latin typeface="Century Gothic" panose="020B0502020202020204" pitchFamily="34" charset="0"/>
              </a:rPr>
              <a:t>Reading at home</a:t>
            </a:r>
            <a:br>
              <a:rPr lang="en-US" sz="2800" b="1" dirty="0">
                <a:latin typeface="Century Gothic" panose="020B0502020202020204" pitchFamily="34" charset="0"/>
              </a:rPr>
            </a:br>
            <a:endParaRPr lang="en-GB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92D8B-C371-F2F0-F17F-0B5C81142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368" y="2228665"/>
            <a:ext cx="4918720" cy="438912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latin typeface="Century Gothic" panose="020B0502020202020204" pitchFamily="34" charset="0"/>
              </a:rPr>
              <a:t>Your child will be sent home with a reading book matched to their reading level. It is important that they are listened to regularly. Reading records should be signed to log this.  </a:t>
            </a:r>
          </a:p>
          <a:p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B7228BA-ADEF-4F62-A9B0-FB813B012C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30" t="17870" r="24466" b="13062"/>
          <a:stretch/>
        </p:blipFill>
        <p:spPr bwMode="auto">
          <a:xfrm>
            <a:off x="6293592" y="2780733"/>
            <a:ext cx="2411573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4104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48E15-8CF3-03AE-274E-D550F9127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704088"/>
            <a:ext cx="8507288" cy="708688"/>
          </a:xfrm>
        </p:spPr>
        <p:txBody>
          <a:bodyPr>
            <a:normAutofit/>
          </a:bodyPr>
          <a:lstStyle/>
          <a:p>
            <a:pPr algn="ctr"/>
            <a:r>
              <a:rPr lang="en-GB" sz="2800" b="1" dirty="0">
                <a:latin typeface="Century Gothic" panose="020B0502020202020204" pitchFamily="34" charset="0"/>
              </a:rPr>
              <a:t>Spelling Shed and TT Rockstars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B8F5FF2-053D-EA1D-866B-ED332F92FB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914" y="1575214"/>
            <a:ext cx="5544616" cy="24114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2AA58E-13F1-87D8-34B2-36774464E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2224" y="4149080"/>
            <a:ext cx="5328592" cy="253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4397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E58A6-B042-C095-1316-01101FC9C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569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sz="2800" b="1" dirty="0">
                <a:latin typeface="Century Gothic" panose="020B0502020202020204" pitchFamily="34" charset="0"/>
              </a:rPr>
              <a:t>Recommendations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46CEE-D9D2-2FDF-0B42-30E589DEA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39681"/>
            <a:ext cx="8229600" cy="4389120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Previous SATS papers</a:t>
            </a: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CPG Revision Books</a:t>
            </a: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High schools </a:t>
            </a: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E88B7C-0864-2EFB-3476-377F24D7B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2564904"/>
            <a:ext cx="3333353" cy="226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3985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en-GB" sz="2800" b="1" dirty="0">
                <a:latin typeface="Century Gothic" panose="020B0502020202020204" pitchFamily="34" charset="0"/>
              </a:rPr>
              <a:t>Communication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92252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altLang="en-US" sz="2400" dirty="0">
                <a:latin typeface="Century Gothic" panose="020B0502020202020204" pitchFamily="34" charset="0"/>
              </a:rPr>
              <a:t>All communication should go through the school office, preferably by Email for all non-urgent issues. </a:t>
            </a:r>
          </a:p>
          <a:p>
            <a:pPr>
              <a:defRPr/>
            </a:pPr>
            <a:endParaRPr lang="en-GB" altLang="en-US" sz="2400" dirty="0"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en-GB" altLang="en-US" sz="2400" dirty="0">
                <a:latin typeface="Century Gothic" panose="020B0502020202020204" pitchFamily="34" charset="0"/>
              </a:rPr>
              <a:t>Staff will acknowledge the email within 2 days, and a full response will follow as per the home-school communication policy.  </a:t>
            </a:r>
          </a:p>
          <a:p>
            <a:pPr>
              <a:defRPr/>
            </a:pPr>
            <a:endParaRPr lang="en-GB" altLang="en-US" sz="2400" dirty="0"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en-GB" altLang="en-US" sz="2400" dirty="0">
                <a:latin typeface="Century Gothic" panose="020B0502020202020204" pitchFamily="34" charset="0"/>
              </a:rPr>
              <a:t>We contact you through emails and messages on MCAS (My Child At School) Please ensure your push notifications are allowed to receive your notifications.</a:t>
            </a:r>
          </a:p>
        </p:txBody>
      </p:sp>
    </p:spTree>
    <p:extLst>
      <p:ext uri="{BB962C8B-B14F-4D97-AF65-F5344CB8AC3E}">
        <p14:creationId xmlns:p14="http://schemas.microsoft.com/office/powerpoint/2010/main" val="8988552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1889</TotalTime>
  <Words>2692</Words>
  <Application>Microsoft Office PowerPoint</Application>
  <PresentationFormat>On-screen Show (4:3)</PresentationFormat>
  <Paragraphs>424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Century Gothic</vt:lpstr>
      <vt:lpstr>Constantia</vt:lpstr>
      <vt:lpstr>Wingdings 2</vt:lpstr>
      <vt:lpstr>Flow</vt:lpstr>
      <vt:lpstr>St Michaels and All Angels Curriculum Evening 2026   </vt:lpstr>
      <vt:lpstr>PowerPoint Presentation</vt:lpstr>
      <vt:lpstr>PowerPoint Presentation</vt:lpstr>
      <vt:lpstr>What are the expectations in Year 6 and what do we learn? </vt:lpstr>
      <vt:lpstr>Year 6 objectives: Reading </vt:lpstr>
      <vt:lpstr>PowerPoint Presentation</vt:lpstr>
      <vt:lpstr>PowerPoint Presentation</vt:lpstr>
      <vt:lpstr>Year 6 Objectives: Writing</vt:lpstr>
      <vt:lpstr>PowerPoint Presentation</vt:lpstr>
      <vt:lpstr>PowerPoint Presentation</vt:lpstr>
      <vt:lpstr>PowerPoint Presentation</vt:lpstr>
      <vt:lpstr>Maths ‘Must Dos’ by the end of Year 6</vt:lpstr>
      <vt:lpstr>PowerPoint Presentation</vt:lpstr>
      <vt:lpstr>Topics </vt:lpstr>
      <vt:lpstr>PowerPoint Presentation</vt:lpstr>
      <vt:lpstr>PSHCE</vt:lpstr>
      <vt:lpstr>Assessment </vt:lpstr>
      <vt:lpstr>20 Things to Do </vt:lpstr>
      <vt:lpstr>Home Learning</vt:lpstr>
      <vt:lpstr>Reading at home </vt:lpstr>
      <vt:lpstr>Spelling Shed and TT Rockstars</vt:lpstr>
      <vt:lpstr>Recommendations </vt:lpstr>
      <vt:lpstr>Communication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Reading:  Year 2 Expectations</dc:title>
  <dc:creator>Chloe Shields</dc:creator>
  <cp:lastModifiedBy>Juliette Craven</cp:lastModifiedBy>
  <cp:revision>50</cp:revision>
  <dcterms:created xsi:type="dcterms:W3CDTF">2016-09-12T12:56:44Z</dcterms:created>
  <dcterms:modified xsi:type="dcterms:W3CDTF">2026-09-17T14:52:15Z</dcterms:modified>
</cp:coreProperties>
</file>